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3" r:id="rId9"/>
    <p:sldId id="261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6FF7-5765-40EB-ADDF-D64D4492D32F}" type="datetimeFigureOut">
              <a:rPr lang="de-DE" smtClean="0"/>
              <a:pPr/>
              <a:t>17.11.2017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2CD8-1BF7-4764-A451-C62D5494D2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d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Video%20Hausarbeit/Video%2030%20Stand%20auf%20dem%20Becken.M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ideo%20Hausarbeit/Video%2029%20Basistechnik%204%20Das%20&#220;bereinanderstehen.avi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hyperlink" Target="Video%20Hausarbeit/Video%2032%20Stand%20auf%20den%20H&#228;nden.avi" TargetMode="External"/><Relationship Id="rId9" Type="http://schemas.openxmlformats.org/officeDocument/2006/relationships/hyperlink" Target="https://creativecommons.org/licenses/by-sa/3.0/d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hyperlink" Target="https://creativecommons.org/licenses/by-sa/3.0/de/" TargetMode="External"/><Relationship Id="rId2" Type="http://schemas.openxmlformats.org/officeDocument/2006/relationships/hyperlink" Target="Video%20Hausarbeit/Video%2031%20Stand%20auf%20den%20Oberschenkeln.M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hyperlink" Target="Video%20Hausarbeit/Video%2033%20Einbeiniges%20&#220;bereinanderstehen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0623" y="836712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2800" b="1" dirty="0">
                <a:latin typeface="Arial" pitchFamily="34" charset="0"/>
                <a:ea typeface="+mj-ea"/>
                <a:cs typeface="Arial" pitchFamily="34" charset="0"/>
              </a:rPr>
              <a:t>Gemeinsam das Gleichgewicht finden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latin typeface="Arial" pitchFamily="34" charset="0"/>
                <a:ea typeface="+mj-ea"/>
                <a:cs typeface="Arial" pitchFamily="34" charset="0"/>
              </a:rPr>
              <a:t>am Beispiel der Basistechnik „Übereinanderstehen“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Grafik 6" descr="Abbildung 30 Stand auf dem Bec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836" y="2270093"/>
            <a:ext cx="2700300" cy="43272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3" name="Grafik 2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007196" y="126876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Urheber des Beitrages</a:t>
            </a:r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</p:nvPr>
        </p:nvGraphicFramePr>
        <p:xfrm>
          <a:off x="470310" y="2455696"/>
          <a:ext cx="8229600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490">
                  <a:extLst>
                    <a:ext uri="{9D8B030D-6E8A-4147-A177-3AD203B41FA5}">
                      <a16:colId xmlns:a16="http://schemas.microsoft.com/office/drawing/2014/main" val="383356795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97407393"/>
                    </a:ext>
                  </a:extLst>
                </a:gridCol>
                <a:gridCol w="4919998">
                  <a:extLst>
                    <a:ext uri="{9D8B030D-6E8A-4147-A177-3AD203B41FA5}">
                      <a16:colId xmlns:a16="http://schemas.microsoft.com/office/drawing/2014/main" val="3386602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Autor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Berater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Institut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0323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Storm, Michael /</a:t>
                      </a:r>
                      <a:r>
                        <a:rPr lang="de-DE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Lehramtsstudierender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Minnich</a:t>
                      </a:r>
                      <a:r>
                        <a:rPr lang="de-DE" dirty="0"/>
                        <a:t>, Marlis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Sportwissenschaft, Universität Koblenz- Landau, Campus Koblenz</a:t>
                      </a:r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2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Schmengler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Kathrin / Gymnasiallehrerin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IGS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Emmelshausen</a:t>
                      </a:r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207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Sabine Bauer / AHS Leiterin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AHS der Universität Koblenz-Landau, Campus Koblenz</a:t>
                      </a:r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06556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sp>
        <p:nvSpPr>
          <p:cNvPr id="12" name="AutoShape 120"/>
          <p:cNvSpPr>
            <a:spLocks noChangeArrowheads="1"/>
          </p:cNvSpPr>
          <p:nvPr/>
        </p:nvSpPr>
        <p:spPr bwMode="auto">
          <a:xfrm>
            <a:off x="470310" y="2455701"/>
            <a:ext cx="8229600" cy="2291080"/>
          </a:xfrm>
          <a:prstGeom prst="roundRect">
            <a:avLst>
              <a:gd name="adj" fmla="val 5791"/>
            </a:avLst>
          </a:prstGeom>
          <a:noFill/>
          <a:ln w="28575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pic>
        <p:nvPicPr>
          <p:cNvPr id="3" name="Grafik 2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5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34664"/>
            <a:ext cx="8229600" cy="634082"/>
          </a:xfrm>
        </p:spPr>
        <p:txBody>
          <a:bodyPr>
            <a:noAutofit/>
          </a:bodyPr>
          <a:lstStyle/>
          <a:p>
            <a:r>
              <a:rPr lang="de-DE" sz="3600" b="1" dirty="0">
                <a:latin typeface="Arial" pitchFamily="34" charset="0"/>
                <a:cs typeface="Arial" pitchFamily="34" charset="0"/>
              </a:rPr>
              <a:t>Gleichgewicht einer Person</a:t>
            </a:r>
          </a:p>
        </p:txBody>
      </p:sp>
      <p:pic>
        <p:nvPicPr>
          <p:cNvPr id="5" name="Grafik 4" descr="AB3Abbildun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5742" y="2420704"/>
            <a:ext cx="1869523" cy="1656184"/>
          </a:xfrm>
          <a:prstGeom prst="rect">
            <a:avLst/>
          </a:prstGeom>
        </p:spPr>
      </p:pic>
      <p:pic>
        <p:nvPicPr>
          <p:cNvPr id="6" name="Grafik 5" descr="AB3Abbildun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6088" y="1187713"/>
            <a:ext cx="785193" cy="2952328"/>
          </a:xfrm>
          <a:prstGeom prst="rect">
            <a:avLst/>
          </a:prstGeom>
        </p:spPr>
      </p:pic>
      <p:pic>
        <p:nvPicPr>
          <p:cNvPr id="7" name="Grafik 6" descr="AB3Abbildun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0790" y="1187713"/>
            <a:ext cx="907674" cy="29523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2" y="43651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" name="Grafik 9" descr="AB2Standwa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55596"/>
            <a:ext cx="3282358" cy="16494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3" name="Grafik 2">
            <a:hlinkClick r:id="rId7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AB3Abbildun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51" y="2104581"/>
            <a:ext cx="1869523" cy="1656184"/>
          </a:xfrm>
          <a:prstGeom prst="rect">
            <a:avLst/>
          </a:prstGeom>
        </p:spPr>
      </p:pic>
      <p:pic>
        <p:nvPicPr>
          <p:cNvPr id="6" name="Grafik 5" descr="AB3Abbildun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1103" y="980728"/>
            <a:ext cx="785193" cy="2952328"/>
          </a:xfrm>
          <a:prstGeom prst="rect">
            <a:avLst/>
          </a:prstGeom>
        </p:spPr>
      </p:pic>
      <p:pic>
        <p:nvPicPr>
          <p:cNvPr id="7" name="Grafik 6" descr="AB3Abbildun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0938" y="1026024"/>
            <a:ext cx="907674" cy="29523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2" y="43651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51520" y="4149080"/>
          <a:ext cx="8712968" cy="244827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Leichter Gleichgewichtszustand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Schwerer Gleichgewichtszustand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Grafik 9" descr="AB2Standwa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4977" y="2188062"/>
            <a:ext cx="3282358" cy="1649454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91580" y="3098660"/>
            <a:ext cx="216024" cy="2160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987824" y="2132856"/>
            <a:ext cx="216024" cy="2160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981003" y="2394176"/>
            <a:ext cx="216024" cy="2160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8087675" y="2104581"/>
            <a:ext cx="216024" cy="2160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912493" y="3314684"/>
            <a:ext cx="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059832" y="2276872"/>
            <a:ext cx="0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089015" y="2610200"/>
            <a:ext cx="0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8202289" y="2276872"/>
            <a:ext cx="0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1691680" y="13466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>
                <a:latin typeface="Arial" pitchFamily="34" charset="0"/>
                <a:cs typeface="Arial" pitchFamily="34" charset="0"/>
              </a:rPr>
              <a:t>Gleichgewicht einer Person</a:t>
            </a:r>
            <a:endParaRPr lang="de-DE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hlinkClick r:id="rId7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372" y="665290"/>
            <a:ext cx="8229600" cy="634082"/>
          </a:xfrm>
        </p:spPr>
        <p:txBody>
          <a:bodyPr>
            <a:noAutofit/>
          </a:bodyPr>
          <a:lstStyle/>
          <a:p>
            <a:r>
              <a:rPr lang="de-DE" sz="3600" b="1" dirty="0">
                <a:latin typeface="Arial" pitchFamily="34" charset="0"/>
                <a:cs typeface="Arial" pitchFamily="34" charset="0"/>
              </a:rPr>
              <a:t>Gleichgewicht einer Person</a:t>
            </a:r>
          </a:p>
        </p:txBody>
      </p:sp>
      <p:pic>
        <p:nvPicPr>
          <p:cNvPr id="4" name="Inhaltsplatzhalter 3" descr="AB3Abbildung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558734"/>
            <a:ext cx="1728192" cy="3004990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691680" y="4811220"/>
            <a:ext cx="59046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Gleichgewichtszustand einer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2843808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851920" y="544522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KSP über der Auflagefläche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533172" y="2796911"/>
            <a:ext cx="216024" cy="2160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641184" y="2936608"/>
            <a:ext cx="0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witterblitz 11"/>
          <p:cNvSpPr/>
          <p:nvPr/>
        </p:nvSpPr>
        <p:spPr>
          <a:xfrm>
            <a:off x="3707904" y="1494457"/>
            <a:ext cx="1440160" cy="288032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3" name="Grafik 2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31577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Arial" pitchFamily="34" charset="0"/>
                <a:cs typeface="Arial" pitchFamily="34" charset="0"/>
              </a:rPr>
              <a:t>Leichte Partnerübungen ohne Helfer</a:t>
            </a:r>
          </a:p>
        </p:txBody>
      </p:sp>
      <p:pic>
        <p:nvPicPr>
          <p:cNvPr id="4" name="Grafik 3" descr="Bank1geschnitt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986" y="1521931"/>
            <a:ext cx="2289689" cy="2296191"/>
          </a:xfrm>
          <a:prstGeom prst="rect">
            <a:avLst/>
          </a:prstGeom>
        </p:spPr>
      </p:pic>
      <p:pic>
        <p:nvPicPr>
          <p:cNvPr id="5" name="Grafik 4" descr="Bank2geschnit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042" y="1500019"/>
            <a:ext cx="2736304" cy="2318103"/>
          </a:xfrm>
          <a:prstGeom prst="rect">
            <a:avLst/>
          </a:prstGeom>
        </p:spPr>
      </p:pic>
      <p:pic>
        <p:nvPicPr>
          <p:cNvPr id="6" name="Grafik 5" descr="Bank3geschnitt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59432"/>
            <a:ext cx="2289689" cy="2687097"/>
          </a:xfrm>
          <a:prstGeom prst="rect">
            <a:avLst/>
          </a:prstGeom>
        </p:spPr>
      </p:pic>
      <p:pic>
        <p:nvPicPr>
          <p:cNvPr id="7" name="Grafik 6" descr="Bank4geschnitt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59432"/>
            <a:ext cx="2539258" cy="26998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3" name="Grafik 2">
            <a:hlinkClick r:id="rId7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003" y="791470"/>
            <a:ext cx="8229600" cy="634082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Basistechnik „Übereinanderstehen“</a:t>
            </a:r>
          </a:p>
        </p:txBody>
      </p:sp>
      <p:pic>
        <p:nvPicPr>
          <p:cNvPr id="4" name="Grafik 3" descr="Übereinandersteh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40436"/>
            <a:ext cx="1152128" cy="2497578"/>
          </a:xfrm>
          <a:prstGeom prst="rect">
            <a:avLst/>
          </a:prstGeom>
        </p:spPr>
      </p:pic>
      <p:pic>
        <p:nvPicPr>
          <p:cNvPr id="5" name="Grafik 4" descr="Abbildung 30 Stand auf dem Bec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8044" y="1530025"/>
            <a:ext cx="2376264" cy="38079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7200" y="1530025"/>
            <a:ext cx="43924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Obermann steigt vorsichtig auf- und wieder ab (nicht auf die Wirbelsäule)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3548" y="535079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Untermann hält die Körperspannung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3548" y="582539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Helfer: Hand geben oder Hüfte stabilisieren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3" name="Grafik 2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5" descr="Abbildung 30 Stand auf dem Becke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32656"/>
            <a:ext cx="2520280" cy="3888432"/>
          </a:xfrm>
          <a:prstGeom prst="rect">
            <a:avLst/>
          </a:prstGeom>
        </p:spPr>
      </p:pic>
      <p:pic>
        <p:nvPicPr>
          <p:cNvPr id="5" name="Grafik 77" descr="Abbildung 32 Stand auf den Händen.jpg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44" y="2060848"/>
            <a:ext cx="2448272" cy="4464496"/>
          </a:xfrm>
          <a:prstGeom prst="rect">
            <a:avLst/>
          </a:prstGeom>
        </p:spPr>
      </p:pic>
      <p:pic>
        <p:nvPicPr>
          <p:cNvPr id="6" name="Grafik 73" descr="Abbildung 29 Basistechnik 4 Das Übereinanderstehen.jpg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2200" y="1772816"/>
            <a:ext cx="2376264" cy="46805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2" name="Grafik 1">
            <a:hlinkClick r:id="rId9"/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6" descr="Abbildung 31 Stand auf den Oberschenkeln.jpg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2736304" cy="3888432"/>
          </a:xfrm>
          <a:prstGeom prst="rect">
            <a:avLst/>
          </a:prstGeom>
        </p:spPr>
      </p:pic>
      <p:pic>
        <p:nvPicPr>
          <p:cNvPr id="5" name="Grafik 79" descr="Abbildung 33 Einbeiniges Übereinanderstehen.jpg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764704"/>
            <a:ext cx="2568104" cy="51125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2" name="Grafik 1">
            <a:hlinkClick r:id="rId7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71600"/>
            <a:ext cx="8229600" cy="1036711"/>
          </a:xfrm>
        </p:spPr>
        <p:txBody>
          <a:bodyPr>
            <a:noAutofit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Gemeinsam das Gleichgewicht finden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am Beispiel der Basistechnik „Flieger“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>
                <a:latin typeface="Arial" pitchFamily="34" charset="0"/>
                <a:cs typeface="Arial" pitchFamily="34" charset="0"/>
              </a:rPr>
            </a:br>
            <a:endParaRPr lang="de-DE" sz="2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73549" y="4986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/>
            </a:r>
            <a:br>
              <a:rPr lang="de-DE" sz="2800" dirty="0">
                <a:latin typeface="Arial" pitchFamily="34" charset="0"/>
                <a:cs typeface="Arial" pitchFamily="34" charset="0"/>
              </a:rPr>
            </a:br>
            <a:r>
              <a:rPr lang="de-DE" sz="2800" dirty="0">
                <a:latin typeface="Arial" pitchFamily="34" charset="0"/>
                <a:cs typeface="Arial" pitchFamily="34" charset="0"/>
              </a:rPr>
              <a:t/>
            </a:r>
            <a:br>
              <a:rPr lang="de-DE" sz="2800" dirty="0">
                <a:latin typeface="Arial" pitchFamily="34" charset="0"/>
                <a:cs typeface="Arial" pitchFamily="34" charset="0"/>
              </a:rPr>
            </a:br>
            <a:r>
              <a:rPr lang="de-DE" sz="3600" b="1" dirty="0">
                <a:latin typeface="Arial" pitchFamily="34" charset="0"/>
                <a:cs typeface="Arial" pitchFamily="34" charset="0"/>
              </a:rPr>
              <a:t>Ausblick in die nächste Stunde</a:t>
            </a:r>
            <a:br>
              <a:rPr lang="de-DE" sz="3600" b="1" dirty="0">
                <a:latin typeface="Arial" pitchFamily="34" charset="0"/>
                <a:cs typeface="Arial" pitchFamily="34" charset="0"/>
              </a:rPr>
            </a:br>
            <a:r>
              <a:rPr lang="de-DE" sz="2800" dirty="0">
                <a:latin typeface="Arial" pitchFamily="34" charset="0"/>
                <a:cs typeface="Arial" pitchFamily="34" charset="0"/>
              </a:rPr>
              <a:t/>
            </a:r>
            <a:br>
              <a:rPr lang="de-DE" sz="2800" dirty="0">
                <a:latin typeface="Arial" pitchFamily="34" charset="0"/>
                <a:cs typeface="Arial" pitchFamily="34" charset="0"/>
              </a:rPr>
            </a:b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Abbildung 18 Basistechnik 2 Der Flie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4330123" cy="40144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6571"/>
            <a:ext cx="2534847" cy="762175"/>
          </a:xfrm>
          <a:prstGeom prst="rect">
            <a:avLst/>
          </a:prstGeom>
        </p:spPr>
      </p:pic>
      <p:pic>
        <p:nvPicPr>
          <p:cNvPr id="2" name="Grafik 1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Bildschirmpräsentation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Larissa-Design</vt:lpstr>
      <vt:lpstr>PowerPoint-Präsentation</vt:lpstr>
      <vt:lpstr>Gleichgewicht einer Person</vt:lpstr>
      <vt:lpstr>PowerPoint-Präsentation</vt:lpstr>
      <vt:lpstr>Gleichgewicht einer Person</vt:lpstr>
      <vt:lpstr>Leichte Partnerübungen ohne Helfer</vt:lpstr>
      <vt:lpstr>Basistechnik „Übereinanderstehen“</vt:lpstr>
      <vt:lpstr>PowerPoint-Präsentation</vt:lpstr>
      <vt:lpstr>PowerPoint-Präsentation</vt:lpstr>
      <vt:lpstr>  Ausblick in die nächste Stunde  </vt:lpstr>
      <vt:lpstr>Urheber des Beitrages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Marcel</dc:creator>
  <cp:lastModifiedBy>fujitsu</cp:lastModifiedBy>
  <cp:revision>30</cp:revision>
  <dcterms:created xsi:type="dcterms:W3CDTF">2015-06-11T14:28:22Z</dcterms:created>
  <dcterms:modified xsi:type="dcterms:W3CDTF">2017-11-17T17:53:57Z</dcterms:modified>
</cp:coreProperties>
</file>