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4" r:id="rId3"/>
    <p:sldId id="279" r:id="rId4"/>
    <p:sldId id="280" r:id="rId5"/>
    <p:sldId id="281" r:id="rId6"/>
  </p:sldIdLst>
  <p:sldSz cx="9906000" cy="6858000" type="A4"/>
  <p:notesSz cx="9856788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pos="6204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6239">
          <p15:clr>
            <a:srgbClr val="A4A3A4"/>
          </p15:clr>
        </p15:guide>
        <p15:guide id="5" orient="horz" pos="2478">
          <p15:clr>
            <a:srgbClr val="A4A3A4"/>
          </p15:clr>
        </p15:guide>
        <p15:guide id="6" orient="horz" pos="4020">
          <p15:clr>
            <a:srgbClr val="A4A3A4"/>
          </p15:clr>
        </p15:guide>
        <p15:guide id="7" pos="24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05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1986">
          <p15:clr>
            <a:srgbClr val="A4A3A4"/>
          </p15:clr>
        </p15:guide>
        <p15:guide id="6" orient="horz" pos="2141">
          <p15:clr>
            <a:srgbClr val="A4A3A4"/>
          </p15:clr>
        </p15:guide>
        <p15:guide id="7" pos="3132">
          <p15:clr>
            <a:srgbClr val="A4A3A4"/>
          </p15:clr>
        </p15:guide>
        <p15:guide id="8" pos="31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44" autoAdjust="0"/>
    <p:restoredTop sz="94556" autoAdjust="0"/>
  </p:normalViewPr>
  <p:slideViewPr>
    <p:cSldViewPr>
      <p:cViewPr varScale="1">
        <p:scale>
          <a:sx n="88" d="100"/>
          <a:sy n="88" d="100"/>
        </p:scale>
        <p:origin x="1435" y="62"/>
      </p:cViewPr>
      <p:guideLst>
        <p:guide orient="horz" pos="4065"/>
        <p:guide pos="6204"/>
        <p:guide orient="horz" pos="4319"/>
        <p:guide pos="6239"/>
        <p:guide orient="horz" pos="2478"/>
        <p:guide orient="horz" pos="4020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-1434" y="-96"/>
      </p:cViewPr>
      <p:guideLst>
        <p:guide orient="horz" pos="2880"/>
        <p:guide pos="2160"/>
        <p:guide orient="horz" pos="3105"/>
        <p:guide pos="2141"/>
        <p:guide orient="horz" pos="1986"/>
        <p:guide orient="horz" pos="2141"/>
        <p:guide pos="3132"/>
        <p:guide pos="31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83233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C2B07-6EF8-4711-85F3-367E090E2F2D}" type="datetimeFigureOut">
              <a:rPr lang="de-DE" smtClean="0"/>
              <a:pPr/>
              <a:t>16.05.2017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83233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BB9CD-03E8-40B3-92D9-EC12563163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310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izenplatzhalter 7"/>
          <p:cNvSpPr>
            <a:spLocks noGrp="1"/>
          </p:cNvSpPr>
          <p:nvPr>
            <p:ph type="body" sz="quarter" idx="3"/>
          </p:nvPr>
        </p:nvSpPr>
        <p:spPr>
          <a:xfrm>
            <a:off x="967954" y="446510"/>
            <a:ext cx="1944216" cy="2592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de-DE" dirty="0"/>
          </a:p>
        </p:txBody>
      </p:sp>
      <p:sp>
        <p:nvSpPr>
          <p:cNvPr id="9" name="Folienbildplatzhalter 8"/>
          <p:cNvSpPr>
            <a:spLocks noGrp="1" noRot="1" noChangeAspect="1"/>
          </p:cNvSpPr>
          <p:nvPr>
            <p:ph type="sldImg" idx="2"/>
          </p:nvPr>
        </p:nvSpPr>
        <p:spPr>
          <a:xfrm>
            <a:off x="3087688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35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086100" y="509588"/>
            <a:ext cx="6981825" cy="483393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913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Rechteck 1"/>
          <p:cNvSpPr/>
          <p:nvPr userDrawn="1"/>
        </p:nvSpPr>
        <p:spPr>
          <a:xfrm>
            <a:off x="6149156" y="1496040"/>
            <a:ext cx="4953000" cy="29931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Steller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Diagonal</a:t>
            </a:r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angreifer</a:t>
            </a:r>
            <a:endParaRPr lang="de-DE" sz="14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Außenangreifer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Abwehrspieler</a:t>
            </a:r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vorgezogen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Abwehrspieler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Libero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Neutral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1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2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3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4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5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ielfeldhälfte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6456" y="999355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 smtClean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</a:t>
            </a: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Zeit	           </a:t>
            </a:r>
            <a:r>
              <a:rPr lang="de-DE" altLang="de-DE" sz="1200" b="1" dirty="0" smtClean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104080" y="3800331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 smtClean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</a:t>
            </a: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Zeit	           </a:t>
            </a:r>
            <a:r>
              <a:rPr lang="de-DE" altLang="de-DE" sz="1200" b="1" dirty="0" smtClean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115"/>
          <p:cNvSpPr>
            <a:spLocks noChangeArrowheads="1"/>
          </p:cNvSpPr>
          <p:nvPr userDrawn="1"/>
        </p:nvSpPr>
        <p:spPr bwMode="auto">
          <a:xfrm>
            <a:off x="68331" y="1253180"/>
            <a:ext cx="38268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13" name="AutoShape 115"/>
          <p:cNvSpPr>
            <a:spLocks noChangeArrowheads="1"/>
          </p:cNvSpPr>
          <p:nvPr userDrawn="1"/>
        </p:nvSpPr>
        <p:spPr bwMode="auto">
          <a:xfrm>
            <a:off x="56456" y="4052197"/>
            <a:ext cx="38520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graphicFrame>
        <p:nvGraphicFramePr>
          <p:cNvPr id="14" name="Tabelle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21271713"/>
              </p:ext>
            </p:extLst>
          </p:nvPr>
        </p:nvGraphicFramePr>
        <p:xfrm>
          <a:off x="79042" y="1263813"/>
          <a:ext cx="3801600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9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373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104775" y="1554370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281113" y="1556792"/>
            <a:ext cx="2519362" cy="19440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graphicFrame>
        <p:nvGraphicFramePr>
          <p:cNvPr id="15" name="Tabelle 1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1238690"/>
              </p:ext>
            </p:extLst>
          </p:nvPr>
        </p:nvGraphicFramePr>
        <p:xfrm>
          <a:off x="69729" y="4062830"/>
          <a:ext cx="3828094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9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5664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114424" y="4367527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17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1289409" y="4362681"/>
            <a:ext cx="2519362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81" name="Inhaltsplatzhalter 1"/>
          <p:cNvSpPr txBox="1">
            <a:spLocks/>
          </p:cNvSpPr>
          <p:nvPr userDrawn="1"/>
        </p:nvSpPr>
        <p:spPr>
          <a:xfrm>
            <a:off x="6166562" y="-1371510"/>
            <a:ext cx="2985812" cy="360040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smtClean="0"/>
              <a:t>Spiel- Übungsräume</a:t>
            </a:r>
            <a:endParaRPr lang="de-DE" b="1" dirty="0"/>
          </a:p>
        </p:txBody>
      </p:sp>
      <p:sp>
        <p:nvSpPr>
          <p:cNvPr id="82" name="Inhaltsplatzhalter 1"/>
          <p:cNvSpPr txBox="1">
            <a:spLocks/>
          </p:cNvSpPr>
          <p:nvPr userDrawn="1"/>
        </p:nvSpPr>
        <p:spPr>
          <a:xfrm>
            <a:off x="10569624" y="2780928"/>
            <a:ext cx="866245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smtClean="0"/>
              <a:t>Spieler</a:t>
            </a:r>
            <a:endParaRPr lang="de-DE" b="1" dirty="0"/>
          </a:p>
        </p:txBody>
      </p:sp>
      <p:sp>
        <p:nvSpPr>
          <p:cNvPr id="83" name="Inhaltsplatzhalter 1"/>
          <p:cNvSpPr txBox="1">
            <a:spLocks/>
          </p:cNvSpPr>
          <p:nvPr userDrawn="1"/>
        </p:nvSpPr>
        <p:spPr>
          <a:xfrm>
            <a:off x="11721752" y="2175222"/>
            <a:ext cx="105672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err="1" smtClean="0"/>
              <a:t>Ballweg</a:t>
            </a:r>
            <a:endParaRPr lang="de-DE" b="1" dirty="0"/>
          </a:p>
        </p:txBody>
      </p:sp>
      <p:sp>
        <p:nvSpPr>
          <p:cNvPr id="87" name="Inhaltsplatzhalter 1"/>
          <p:cNvSpPr txBox="1">
            <a:spLocks/>
          </p:cNvSpPr>
          <p:nvPr userDrawn="1"/>
        </p:nvSpPr>
        <p:spPr>
          <a:xfrm>
            <a:off x="272480" y="-1172900"/>
            <a:ext cx="1080120" cy="97210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 smtClean="0"/>
              <a:t>Volleyball</a:t>
            </a:r>
            <a:endParaRPr lang="de-DE" dirty="0"/>
          </a:p>
          <a:p>
            <a:pPr algn="l"/>
            <a:r>
              <a:rPr lang="de-DE" dirty="0" smtClean="0"/>
              <a:t>Ring</a:t>
            </a:r>
            <a:endParaRPr lang="de-DE" dirty="0"/>
          </a:p>
          <a:p>
            <a:pPr algn="l"/>
            <a:r>
              <a:rPr lang="de-DE" dirty="0" smtClean="0"/>
              <a:t>Stangen</a:t>
            </a:r>
          </a:p>
          <a:p>
            <a:pPr algn="l"/>
            <a:r>
              <a:rPr lang="de-DE" dirty="0" smtClean="0"/>
              <a:t>						</a:t>
            </a:r>
          </a:p>
        </p:txBody>
      </p:sp>
      <p:sp>
        <p:nvSpPr>
          <p:cNvPr id="89" name="Textfeld 88"/>
          <p:cNvSpPr txBox="1"/>
          <p:nvPr userDrawn="1"/>
        </p:nvSpPr>
        <p:spPr>
          <a:xfrm>
            <a:off x="10209584" y="4293096"/>
            <a:ext cx="432048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Mannschaftspositionen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Steller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Diagonal</a:t>
            </a:r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angreifer</a:t>
            </a:r>
            <a:endParaRPr lang="de-DE" sz="14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Außenangreifer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Abwehrspieler</a:t>
            </a:r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vorgezogen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Abwehrspieler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Libero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Neutral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1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2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3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4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5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6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feld 89"/>
          <p:cNvSpPr txBox="1"/>
          <p:nvPr userDrawn="1"/>
        </p:nvSpPr>
        <p:spPr>
          <a:xfrm>
            <a:off x="11384144" y="311939"/>
            <a:ext cx="25810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Großtor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Kleintor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Minitor</a:t>
            </a:r>
            <a:endParaRPr lang="de-DE" dirty="0"/>
          </a:p>
        </p:txBody>
      </p:sp>
      <p:sp>
        <p:nvSpPr>
          <p:cNvPr id="91" name="Textfeld 90"/>
          <p:cNvSpPr txBox="1"/>
          <p:nvPr userDrawn="1"/>
        </p:nvSpPr>
        <p:spPr>
          <a:xfrm>
            <a:off x="2362622" y="-1287524"/>
            <a:ext cx="26623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Quadratisches Hütchen</a:t>
            </a:r>
            <a:endParaRPr lang="de-DE" dirty="0"/>
          </a:p>
          <a:p>
            <a:r>
              <a:rPr lang="de-DE" dirty="0"/>
              <a:t>dreieckiges </a:t>
            </a:r>
            <a:r>
              <a:rPr lang="de-DE" dirty="0" smtClean="0"/>
              <a:t>Hütchen rundes </a:t>
            </a:r>
            <a:r>
              <a:rPr lang="de-DE" dirty="0"/>
              <a:t>Hütchen</a:t>
            </a:r>
          </a:p>
          <a:p>
            <a:r>
              <a:rPr lang="de-DE" dirty="0"/>
              <a:t>Positionshütchen</a:t>
            </a:r>
          </a:p>
          <a:p>
            <a:endParaRPr lang="de-DE" dirty="0"/>
          </a:p>
        </p:txBody>
      </p:sp>
      <p:sp>
        <p:nvSpPr>
          <p:cNvPr id="28" name="Inhaltsplatzhalter 1"/>
          <p:cNvSpPr txBox="1">
            <a:spLocks/>
          </p:cNvSpPr>
          <p:nvPr userDrawn="1"/>
        </p:nvSpPr>
        <p:spPr>
          <a:xfrm>
            <a:off x="-2967880" y="-1411088"/>
            <a:ext cx="172629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/>
              <a:t>Übungsmaterial</a:t>
            </a:r>
            <a:endParaRPr lang="de-DE" b="1" dirty="0"/>
          </a:p>
        </p:txBody>
      </p:sp>
      <p:sp>
        <p:nvSpPr>
          <p:cNvPr id="48" name="Inhaltsplatzhalter 1"/>
          <p:cNvSpPr txBox="1">
            <a:spLocks/>
          </p:cNvSpPr>
          <p:nvPr userDrawn="1"/>
        </p:nvSpPr>
        <p:spPr>
          <a:xfrm>
            <a:off x="11721752" y="2738660"/>
            <a:ext cx="96876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smtClean="0"/>
              <a:t>Laufweg</a:t>
            </a:r>
            <a:endParaRPr lang="de-DE" b="1" dirty="0"/>
          </a:p>
        </p:txBody>
      </p:sp>
      <p:grpSp>
        <p:nvGrpSpPr>
          <p:cNvPr id="23" name="Gruppieren 22"/>
          <p:cNvGrpSpPr/>
          <p:nvPr userDrawn="1"/>
        </p:nvGrpSpPr>
        <p:grpSpPr>
          <a:xfrm>
            <a:off x="4232920" y="1165820"/>
            <a:ext cx="5289716" cy="5058573"/>
            <a:chOff x="4346792" y="1165820"/>
            <a:chExt cx="5289716" cy="5058573"/>
          </a:xfrm>
        </p:grpSpPr>
        <p:sp>
          <p:nvSpPr>
            <p:cNvPr id="9" name="Rechteck 8"/>
            <p:cNvSpPr>
              <a:spLocks noChangeAspect="1"/>
            </p:cNvSpPr>
            <p:nvPr userDrawn="1"/>
          </p:nvSpPr>
          <p:spPr>
            <a:xfrm>
              <a:off x="4346792" y="1165820"/>
              <a:ext cx="5289716" cy="5058573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0" name="Gerade Verbindung 19"/>
            <p:cNvCxnSpPr/>
            <p:nvPr userDrawn="1"/>
          </p:nvCxnSpPr>
          <p:spPr>
            <a:xfrm>
              <a:off x="4346792" y="6223361"/>
              <a:ext cx="5289716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>
            <a:xfrm>
              <a:off x="4346792" y="4509120"/>
              <a:ext cx="528971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19756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mplettes Spielfel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0" name="Inhaltsplatzhalter 1"/>
          <p:cNvSpPr txBox="1">
            <a:spLocks/>
          </p:cNvSpPr>
          <p:nvPr userDrawn="1"/>
        </p:nvSpPr>
        <p:spPr>
          <a:xfrm>
            <a:off x="6166562" y="-1371510"/>
            <a:ext cx="2985812" cy="360040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smtClean="0"/>
              <a:t>Spiel- Übungsräume</a:t>
            </a:r>
            <a:endParaRPr lang="de-DE" b="1" dirty="0"/>
          </a:p>
        </p:txBody>
      </p:sp>
      <p:sp>
        <p:nvSpPr>
          <p:cNvPr id="81" name="Inhaltsplatzhalter 1"/>
          <p:cNvSpPr txBox="1">
            <a:spLocks/>
          </p:cNvSpPr>
          <p:nvPr userDrawn="1"/>
        </p:nvSpPr>
        <p:spPr>
          <a:xfrm>
            <a:off x="10569624" y="2780928"/>
            <a:ext cx="866245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smtClean="0"/>
              <a:t>Spieler</a:t>
            </a:r>
            <a:endParaRPr lang="de-DE" b="1" dirty="0"/>
          </a:p>
        </p:txBody>
      </p:sp>
      <p:sp>
        <p:nvSpPr>
          <p:cNvPr id="82" name="Inhaltsplatzhalter 1"/>
          <p:cNvSpPr txBox="1">
            <a:spLocks/>
          </p:cNvSpPr>
          <p:nvPr userDrawn="1"/>
        </p:nvSpPr>
        <p:spPr>
          <a:xfrm>
            <a:off x="11721752" y="2175222"/>
            <a:ext cx="105672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err="1" smtClean="0"/>
              <a:t>Ballweg</a:t>
            </a:r>
            <a:endParaRPr lang="de-DE" b="1" dirty="0"/>
          </a:p>
        </p:txBody>
      </p:sp>
      <p:sp>
        <p:nvSpPr>
          <p:cNvPr id="83" name="Inhaltsplatzhalter 1"/>
          <p:cNvSpPr txBox="1">
            <a:spLocks/>
          </p:cNvSpPr>
          <p:nvPr userDrawn="1"/>
        </p:nvSpPr>
        <p:spPr>
          <a:xfrm>
            <a:off x="11721752" y="2738660"/>
            <a:ext cx="96876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smtClean="0"/>
              <a:t>Laufweg</a:t>
            </a:r>
            <a:endParaRPr lang="de-DE" b="1" dirty="0"/>
          </a:p>
        </p:txBody>
      </p:sp>
      <p:sp>
        <p:nvSpPr>
          <p:cNvPr id="86" name="Inhaltsplatzhalter 1"/>
          <p:cNvSpPr txBox="1">
            <a:spLocks/>
          </p:cNvSpPr>
          <p:nvPr userDrawn="1"/>
        </p:nvSpPr>
        <p:spPr>
          <a:xfrm>
            <a:off x="272480" y="-1172900"/>
            <a:ext cx="1057688" cy="97210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 smtClean="0"/>
              <a:t>Handball</a:t>
            </a:r>
            <a:endParaRPr lang="de-DE" dirty="0"/>
          </a:p>
          <a:p>
            <a:pPr algn="l"/>
            <a:r>
              <a:rPr lang="de-DE" dirty="0" smtClean="0"/>
              <a:t>Ring</a:t>
            </a:r>
            <a:endParaRPr lang="de-DE" dirty="0"/>
          </a:p>
          <a:p>
            <a:pPr algn="l"/>
            <a:r>
              <a:rPr lang="de-DE" dirty="0" smtClean="0"/>
              <a:t>Stangen</a:t>
            </a:r>
          </a:p>
          <a:p>
            <a:pPr algn="l"/>
            <a:r>
              <a:rPr lang="de-DE" dirty="0" smtClean="0"/>
              <a:t>						</a:t>
            </a:r>
          </a:p>
        </p:txBody>
      </p:sp>
      <p:sp>
        <p:nvSpPr>
          <p:cNvPr id="89" name="Textfeld 88"/>
          <p:cNvSpPr txBox="1"/>
          <p:nvPr userDrawn="1"/>
        </p:nvSpPr>
        <p:spPr>
          <a:xfrm>
            <a:off x="11384144" y="311939"/>
            <a:ext cx="25810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Großtor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Kleintor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Minitor</a:t>
            </a:r>
            <a:endParaRPr lang="de-DE" dirty="0"/>
          </a:p>
        </p:txBody>
      </p:sp>
      <p:sp>
        <p:nvSpPr>
          <p:cNvPr id="90" name="Textfeld 89"/>
          <p:cNvSpPr txBox="1"/>
          <p:nvPr userDrawn="1"/>
        </p:nvSpPr>
        <p:spPr>
          <a:xfrm>
            <a:off x="2362622" y="-1287524"/>
            <a:ext cx="26623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Quadratisches Hütchen</a:t>
            </a:r>
            <a:endParaRPr lang="de-DE" dirty="0"/>
          </a:p>
          <a:p>
            <a:r>
              <a:rPr lang="de-DE" dirty="0"/>
              <a:t>dreieckiges </a:t>
            </a:r>
            <a:r>
              <a:rPr lang="de-DE" dirty="0" smtClean="0"/>
              <a:t>Hütchen rundes </a:t>
            </a:r>
            <a:r>
              <a:rPr lang="de-DE" dirty="0"/>
              <a:t>Hütchen</a:t>
            </a:r>
          </a:p>
          <a:p>
            <a:r>
              <a:rPr lang="de-DE" dirty="0"/>
              <a:t>Positionshütchen</a:t>
            </a:r>
          </a:p>
          <a:p>
            <a:endParaRPr lang="de-DE" dirty="0"/>
          </a:p>
        </p:txBody>
      </p:sp>
      <p:sp>
        <p:nvSpPr>
          <p:cNvPr id="91" name="Rectangle 7"/>
          <p:cNvSpPr>
            <a:spLocks noChangeArrowheads="1"/>
          </p:cNvSpPr>
          <p:nvPr userDrawn="1"/>
        </p:nvSpPr>
        <p:spPr bwMode="auto">
          <a:xfrm>
            <a:off x="56456" y="999355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 smtClean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</a:t>
            </a: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Zeit	           </a:t>
            </a:r>
            <a:r>
              <a:rPr lang="de-DE" altLang="de-DE" sz="1200" b="1" dirty="0" smtClean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Rectangle 7"/>
          <p:cNvSpPr>
            <a:spLocks noChangeArrowheads="1"/>
          </p:cNvSpPr>
          <p:nvPr userDrawn="1"/>
        </p:nvSpPr>
        <p:spPr bwMode="auto">
          <a:xfrm>
            <a:off x="104080" y="3800331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 smtClean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</a:t>
            </a: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Zeit	           </a:t>
            </a:r>
            <a:r>
              <a:rPr lang="de-DE" altLang="de-DE" sz="1200" b="1" dirty="0" smtClean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AutoShape 115"/>
          <p:cNvSpPr>
            <a:spLocks noChangeArrowheads="1"/>
          </p:cNvSpPr>
          <p:nvPr userDrawn="1"/>
        </p:nvSpPr>
        <p:spPr bwMode="auto">
          <a:xfrm>
            <a:off x="68331" y="1253180"/>
            <a:ext cx="38268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94" name="AutoShape 115"/>
          <p:cNvSpPr>
            <a:spLocks noChangeArrowheads="1"/>
          </p:cNvSpPr>
          <p:nvPr userDrawn="1"/>
        </p:nvSpPr>
        <p:spPr bwMode="auto">
          <a:xfrm>
            <a:off x="56456" y="4052197"/>
            <a:ext cx="38520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graphicFrame>
        <p:nvGraphicFramePr>
          <p:cNvPr id="95" name="Tabelle 9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2987105"/>
              </p:ext>
            </p:extLst>
          </p:nvPr>
        </p:nvGraphicFramePr>
        <p:xfrm>
          <a:off x="79042" y="1263813"/>
          <a:ext cx="3801600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9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373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6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104775" y="1554370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97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281113" y="1556792"/>
            <a:ext cx="2519362" cy="19440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graphicFrame>
        <p:nvGraphicFramePr>
          <p:cNvPr id="98" name="Tabelle 9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01915802"/>
              </p:ext>
            </p:extLst>
          </p:nvPr>
        </p:nvGraphicFramePr>
        <p:xfrm>
          <a:off x="69729" y="4062830"/>
          <a:ext cx="3828094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9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5664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9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114424" y="4367527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100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1289409" y="4362681"/>
            <a:ext cx="2519362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16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7545288" y="1121209"/>
            <a:ext cx="2232248" cy="52829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165" name="Inhaltsplatzhalter 1"/>
          <p:cNvSpPr txBox="1">
            <a:spLocks/>
          </p:cNvSpPr>
          <p:nvPr userDrawn="1"/>
        </p:nvSpPr>
        <p:spPr>
          <a:xfrm>
            <a:off x="-2967880" y="-1411088"/>
            <a:ext cx="172629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/>
              <a:t>Übungsmaterial</a:t>
            </a:r>
            <a:endParaRPr lang="de-DE" b="1" dirty="0"/>
          </a:p>
        </p:txBody>
      </p:sp>
      <p:sp>
        <p:nvSpPr>
          <p:cNvPr id="64" name="Rechteck 63"/>
          <p:cNvSpPr>
            <a:spLocks noChangeAspect="1"/>
          </p:cNvSpPr>
          <p:nvPr userDrawn="1"/>
        </p:nvSpPr>
        <p:spPr>
          <a:xfrm>
            <a:off x="4376936" y="1125336"/>
            <a:ext cx="2664000" cy="5328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64"/>
          <p:cNvCxnSpPr>
            <a:stCxn id="64" idx="1"/>
            <a:endCxn id="64" idx="3"/>
          </p:cNvCxnSpPr>
          <p:nvPr userDrawn="1"/>
        </p:nvCxnSpPr>
        <p:spPr>
          <a:xfrm>
            <a:off x="4376936" y="3789336"/>
            <a:ext cx="2664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 userDrawn="1"/>
        </p:nvCxnSpPr>
        <p:spPr>
          <a:xfrm>
            <a:off x="4376936" y="4653136"/>
            <a:ext cx="266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 userDrawn="1"/>
        </p:nvCxnSpPr>
        <p:spPr>
          <a:xfrm>
            <a:off x="4376936" y="2924944"/>
            <a:ext cx="266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/>
          <p:nvPr userDrawn="1"/>
        </p:nvCxnSpPr>
        <p:spPr>
          <a:xfrm>
            <a:off x="3980892" y="2918680"/>
            <a:ext cx="324036" cy="626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 userDrawn="1"/>
        </p:nvCxnSpPr>
        <p:spPr>
          <a:xfrm flipV="1">
            <a:off x="7113240" y="2918680"/>
            <a:ext cx="324036" cy="626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 userDrawn="1"/>
        </p:nvCxnSpPr>
        <p:spPr>
          <a:xfrm>
            <a:off x="7113240" y="4653136"/>
            <a:ext cx="324036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 userDrawn="1"/>
        </p:nvCxnSpPr>
        <p:spPr>
          <a:xfrm>
            <a:off x="3980892" y="4653136"/>
            <a:ext cx="324036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feld 101"/>
          <p:cNvSpPr txBox="1"/>
          <p:nvPr userDrawn="1"/>
        </p:nvSpPr>
        <p:spPr>
          <a:xfrm>
            <a:off x="10209584" y="4293096"/>
            <a:ext cx="432048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Mannschaftspositionen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Steller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Diagonal</a:t>
            </a:r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angreifer</a:t>
            </a:r>
            <a:endParaRPr lang="de-DE" sz="14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Außenangreifer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Abwehrspieler</a:t>
            </a:r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vorgezogen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Abwehrspieler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Libero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Neutral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1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2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3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4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5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6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625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ielfeldhälfte + neutraler Rau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1" name="Inhaltsplatzhalter 1"/>
          <p:cNvSpPr txBox="1">
            <a:spLocks/>
          </p:cNvSpPr>
          <p:nvPr userDrawn="1"/>
        </p:nvSpPr>
        <p:spPr>
          <a:xfrm>
            <a:off x="6166562" y="-1371510"/>
            <a:ext cx="2985812" cy="360040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smtClean="0"/>
              <a:t>Spiel- Übungsräume</a:t>
            </a:r>
            <a:endParaRPr lang="de-DE" b="1" dirty="0"/>
          </a:p>
        </p:txBody>
      </p:sp>
      <p:sp>
        <p:nvSpPr>
          <p:cNvPr id="82" name="Inhaltsplatzhalter 1"/>
          <p:cNvSpPr txBox="1">
            <a:spLocks/>
          </p:cNvSpPr>
          <p:nvPr userDrawn="1"/>
        </p:nvSpPr>
        <p:spPr>
          <a:xfrm>
            <a:off x="10569624" y="2780928"/>
            <a:ext cx="866245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smtClean="0"/>
              <a:t>Spieler</a:t>
            </a:r>
            <a:endParaRPr lang="de-DE" b="1" dirty="0"/>
          </a:p>
        </p:txBody>
      </p:sp>
      <p:sp>
        <p:nvSpPr>
          <p:cNvPr id="83" name="Inhaltsplatzhalter 1"/>
          <p:cNvSpPr txBox="1">
            <a:spLocks/>
          </p:cNvSpPr>
          <p:nvPr userDrawn="1"/>
        </p:nvSpPr>
        <p:spPr>
          <a:xfrm>
            <a:off x="11721752" y="2175222"/>
            <a:ext cx="105672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err="1" smtClean="0"/>
              <a:t>Ballweg</a:t>
            </a:r>
            <a:endParaRPr lang="de-DE" b="1" dirty="0"/>
          </a:p>
        </p:txBody>
      </p:sp>
      <p:sp>
        <p:nvSpPr>
          <p:cNvPr id="84" name="Inhaltsplatzhalter 1"/>
          <p:cNvSpPr txBox="1">
            <a:spLocks/>
          </p:cNvSpPr>
          <p:nvPr userDrawn="1"/>
        </p:nvSpPr>
        <p:spPr>
          <a:xfrm>
            <a:off x="11721752" y="2738660"/>
            <a:ext cx="96876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smtClean="0"/>
              <a:t>Laufweg</a:t>
            </a:r>
            <a:endParaRPr lang="de-DE" b="1" dirty="0"/>
          </a:p>
        </p:txBody>
      </p:sp>
      <p:sp>
        <p:nvSpPr>
          <p:cNvPr id="87" name="Inhaltsplatzhalter 1"/>
          <p:cNvSpPr txBox="1">
            <a:spLocks/>
          </p:cNvSpPr>
          <p:nvPr userDrawn="1"/>
        </p:nvSpPr>
        <p:spPr>
          <a:xfrm>
            <a:off x="272480" y="-1172900"/>
            <a:ext cx="1057688" cy="97210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 smtClean="0"/>
              <a:t>Handball</a:t>
            </a:r>
            <a:endParaRPr lang="de-DE" dirty="0"/>
          </a:p>
          <a:p>
            <a:pPr algn="l"/>
            <a:r>
              <a:rPr lang="de-DE" dirty="0" smtClean="0"/>
              <a:t>Ring</a:t>
            </a:r>
            <a:endParaRPr lang="de-DE" dirty="0"/>
          </a:p>
          <a:p>
            <a:pPr algn="l"/>
            <a:r>
              <a:rPr lang="de-DE" dirty="0" smtClean="0"/>
              <a:t>Stangen</a:t>
            </a:r>
          </a:p>
          <a:p>
            <a:pPr algn="l"/>
            <a:r>
              <a:rPr lang="de-DE" dirty="0" smtClean="0"/>
              <a:t>						</a:t>
            </a:r>
          </a:p>
        </p:txBody>
      </p:sp>
      <p:sp>
        <p:nvSpPr>
          <p:cNvPr id="90" name="Textfeld 89"/>
          <p:cNvSpPr txBox="1"/>
          <p:nvPr userDrawn="1"/>
        </p:nvSpPr>
        <p:spPr>
          <a:xfrm>
            <a:off x="11384144" y="311939"/>
            <a:ext cx="25810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Großtor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Kleintor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Minitor</a:t>
            </a:r>
            <a:endParaRPr lang="de-DE" dirty="0"/>
          </a:p>
        </p:txBody>
      </p:sp>
      <p:sp>
        <p:nvSpPr>
          <p:cNvPr id="91" name="Textfeld 90"/>
          <p:cNvSpPr txBox="1"/>
          <p:nvPr userDrawn="1"/>
        </p:nvSpPr>
        <p:spPr>
          <a:xfrm>
            <a:off x="2362622" y="-1287524"/>
            <a:ext cx="26623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Quadratisches Hütchen</a:t>
            </a:r>
            <a:endParaRPr lang="de-DE" dirty="0"/>
          </a:p>
          <a:p>
            <a:r>
              <a:rPr lang="de-DE" dirty="0"/>
              <a:t>dreieckiges </a:t>
            </a:r>
            <a:r>
              <a:rPr lang="de-DE" dirty="0" smtClean="0"/>
              <a:t>Hütchen rundes </a:t>
            </a:r>
            <a:r>
              <a:rPr lang="de-DE" dirty="0"/>
              <a:t>Hütchen</a:t>
            </a:r>
          </a:p>
          <a:p>
            <a:r>
              <a:rPr lang="de-DE" dirty="0"/>
              <a:t>Positionshütchen</a:t>
            </a:r>
          </a:p>
          <a:p>
            <a:endParaRPr lang="de-DE" dirty="0"/>
          </a:p>
        </p:txBody>
      </p:sp>
      <p:sp>
        <p:nvSpPr>
          <p:cNvPr id="92" name="Rectangle 7"/>
          <p:cNvSpPr>
            <a:spLocks noChangeArrowheads="1"/>
          </p:cNvSpPr>
          <p:nvPr userDrawn="1"/>
        </p:nvSpPr>
        <p:spPr bwMode="auto">
          <a:xfrm>
            <a:off x="56456" y="999355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 smtClean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</a:t>
            </a: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Zeit	           </a:t>
            </a:r>
            <a:r>
              <a:rPr lang="de-DE" altLang="de-DE" sz="1200" b="1" dirty="0" smtClean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ectangle 7"/>
          <p:cNvSpPr>
            <a:spLocks noChangeArrowheads="1"/>
          </p:cNvSpPr>
          <p:nvPr userDrawn="1"/>
        </p:nvSpPr>
        <p:spPr bwMode="auto">
          <a:xfrm>
            <a:off x="104080" y="3800331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 smtClean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</a:t>
            </a: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Zeit	           </a:t>
            </a:r>
            <a:r>
              <a:rPr lang="de-DE" altLang="de-DE" sz="1200" b="1" dirty="0" smtClean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AutoShape 115"/>
          <p:cNvSpPr>
            <a:spLocks noChangeArrowheads="1"/>
          </p:cNvSpPr>
          <p:nvPr userDrawn="1"/>
        </p:nvSpPr>
        <p:spPr bwMode="auto">
          <a:xfrm>
            <a:off x="68331" y="1253180"/>
            <a:ext cx="38268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95" name="AutoShape 115"/>
          <p:cNvSpPr>
            <a:spLocks noChangeArrowheads="1"/>
          </p:cNvSpPr>
          <p:nvPr userDrawn="1"/>
        </p:nvSpPr>
        <p:spPr bwMode="auto">
          <a:xfrm>
            <a:off x="56456" y="4052197"/>
            <a:ext cx="38520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graphicFrame>
        <p:nvGraphicFramePr>
          <p:cNvPr id="96" name="Tabelle 9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2987105"/>
              </p:ext>
            </p:extLst>
          </p:nvPr>
        </p:nvGraphicFramePr>
        <p:xfrm>
          <a:off x="79042" y="1263813"/>
          <a:ext cx="3801600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9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373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7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104775" y="1554370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98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281113" y="1556792"/>
            <a:ext cx="2519362" cy="19440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graphicFrame>
        <p:nvGraphicFramePr>
          <p:cNvPr id="99" name="Tabelle 9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01915802"/>
              </p:ext>
            </p:extLst>
          </p:nvPr>
        </p:nvGraphicFramePr>
        <p:xfrm>
          <a:off x="69729" y="4062830"/>
          <a:ext cx="3828094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9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5664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0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114424" y="4367527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101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1289409" y="4362681"/>
            <a:ext cx="2519362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29" name="Inhaltsplatzhalter 1"/>
          <p:cNvSpPr txBox="1">
            <a:spLocks/>
          </p:cNvSpPr>
          <p:nvPr userDrawn="1"/>
        </p:nvSpPr>
        <p:spPr>
          <a:xfrm>
            <a:off x="-2967880" y="-1411088"/>
            <a:ext cx="172629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/>
              <a:t>Übungsmaterial</a:t>
            </a:r>
            <a:endParaRPr lang="de-DE" b="1" dirty="0"/>
          </a:p>
        </p:txBody>
      </p:sp>
      <p:sp>
        <p:nvSpPr>
          <p:cNvPr id="40" name="Rechteck 39"/>
          <p:cNvSpPr>
            <a:spLocks noChangeAspect="1"/>
          </p:cNvSpPr>
          <p:nvPr userDrawn="1"/>
        </p:nvSpPr>
        <p:spPr>
          <a:xfrm>
            <a:off x="4237027" y="1083134"/>
            <a:ext cx="2664000" cy="5328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1" name="Gerade Verbindung 40"/>
          <p:cNvCxnSpPr>
            <a:stCxn id="40" idx="1"/>
            <a:endCxn id="40" idx="3"/>
          </p:cNvCxnSpPr>
          <p:nvPr userDrawn="1"/>
        </p:nvCxnSpPr>
        <p:spPr>
          <a:xfrm>
            <a:off x="4237027" y="3747134"/>
            <a:ext cx="2664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 userDrawn="1"/>
        </p:nvCxnSpPr>
        <p:spPr>
          <a:xfrm>
            <a:off x="4237027" y="4610934"/>
            <a:ext cx="266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 userDrawn="1"/>
        </p:nvCxnSpPr>
        <p:spPr>
          <a:xfrm>
            <a:off x="4237027" y="2882742"/>
            <a:ext cx="266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 userDrawn="1"/>
        </p:nvCxnSpPr>
        <p:spPr>
          <a:xfrm>
            <a:off x="6973331" y="2882742"/>
            <a:ext cx="64807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 userDrawn="1"/>
        </p:nvCxnSpPr>
        <p:spPr>
          <a:xfrm>
            <a:off x="6973331" y="4610934"/>
            <a:ext cx="64807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hteck 48"/>
          <p:cNvSpPr>
            <a:spLocks noChangeAspect="1"/>
          </p:cNvSpPr>
          <p:nvPr userDrawn="1"/>
        </p:nvSpPr>
        <p:spPr>
          <a:xfrm>
            <a:off x="7005437" y="1082052"/>
            <a:ext cx="2664000" cy="5328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0" name="Gerade Verbindung 49"/>
          <p:cNvCxnSpPr>
            <a:stCxn id="49" idx="1"/>
            <a:endCxn id="49" idx="3"/>
          </p:cNvCxnSpPr>
          <p:nvPr userDrawn="1"/>
        </p:nvCxnSpPr>
        <p:spPr>
          <a:xfrm>
            <a:off x="7005437" y="3746052"/>
            <a:ext cx="2664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 userDrawn="1"/>
        </p:nvCxnSpPr>
        <p:spPr>
          <a:xfrm>
            <a:off x="7005437" y="4609852"/>
            <a:ext cx="266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 userDrawn="1"/>
        </p:nvCxnSpPr>
        <p:spPr>
          <a:xfrm>
            <a:off x="7005437" y="2881660"/>
            <a:ext cx="266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 userDrawn="1"/>
        </p:nvCxnSpPr>
        <p:spPr>
          <a:xfrm>
            <a:off x="6285357" y="2881660"/>
            <a:ext cx="64807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 userDrawn="1"/>
        </p:nvCxnSpPr>
        <p:spPr>
          <a:xfrm>
            <a:off x="6285357" y="4609852"/>
            <a:ext cx="64807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fik 3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912" y="3800330"/>
            <a:ext cx="5580000" cy="2597021"/>
          </a:xfrm>
          <a:prstGeom prst="rect">
            <a:avLst/>
          </a:prstGeom>
        </p:spPr>
      </p:pic>
      <p:sp>
        <p:nvSpPr>
          <p:cNvPr id="59" name="Textfeld 58"/>
          <p:cNvSpPr txBox="1"/>
          <p:nvPr userDrawn="1"/>
        </p:nvSpPr>
        <p:spPr>
          <a:xfrm>
            <a:off x="10209584" y="4293096"/>
            <a:ext cx="4320480" cy="385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Mannschaftspositionen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Steller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Diagonal</a:t>
            </a:r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angreifer</a:t>
            </a:r>
            <a:endParaRPr lang="de-DE" sz="14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Außenangreifer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Abwehrspieler</a:t>
            </a:r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vorgezogen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Abwehrspieler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Libero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Neutral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1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2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3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4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5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6</a:t>
            </a:r>
          </a:p>
          <a:p>
            <a:r>
              <a:rPr lang="de-DE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345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utraler Raum + Spielfeldhälft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15552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1" name="Inhaltsplatzhalter 1"/>
          <p:cNvSpPr txBox="1">
            <a:spLocks/>
          </p:cNvSpPr>
          <p:nvPr userDrawn="1"/>
        </p:nvSpPr>
        <p:spPr>
          <a:xfrm>
            <a:off x="6166562" y="-1371510"/>
            <a:ext cx="2985812" cy="360040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smtClean="0"/>
              <a:t>Spiel- Übungsräume</a:t>
            </a:r>
            <a:endParaRPr lang="de-DE" b="1" dirty="0"/>
          </a:p>
        </p:txBody>
      </p:sp>
      <p:sp>
        <p:nvSpPr>
          <p:cNvPr id="82" name="Inhaltsplatzhalter 1"/>
          <p:cNvSpPr txBox="1">
            <a:spLocks/>
          </p:cNvSpPr>
          <p:nvPr userDrawn="1"/>
        </p:nvSpPr>
        <p:spPr>
          <a:xfrm>
            <a:off x="10569624" y="2780928"/>
            <a:ext cx="866245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smtClean="0"/>
              <a:t>Spieler</a:t>
            </a:r>
            <a:endParaRPr lang="de-DE" b="1" dirty="0"/>
          </a:p>
        </p:txBody>
      </p:sp>
      <p:sp>
        <p:nvSpPr>
          <p:cNvPr id="83" name="Inhaltsplatzhalter 1"/>
          <p:cNvSpPr txBox="1">
            <a:spLocks/>
          </p:cNvSpPr>
          <p:nvPr userDrawn="1"/>
        </p:nvSpPr>
        <p:spPr>
          <a:xfrm>
            <a:off x="11721752" y="2175222"/>
            <a:ext cx="105672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err="1" smtClean="0"/>
              <a:t>Ballweg</a:t>
            </a:r>
            <a:endParaRPr lang="de-DE" b="1" dirty="0"/>
          </a:p>
        </p:txBody>
      </p:sp>
      <p:sp>
        <p:nvSpPr>
          <p:cNvPr id="84" name="Inhaltsplatzhalter 1"/>
          <p:cNvSpPr txBox="1">
            <a:spLocks/>
          </p:cNvSpPr>
          <p:nvPr userDrawn="1"/>
        </p:nvSpPr>
        <p:spPr>
          <a:xfrm>
            <a:off x="11721752" y="2738660"/>
            <a:ext cx="96876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smtClean="0"/>
              <a:t>Laufweg</a:t>
            </a:r>
            <a:endParaRPr lang="de-DE" b="1" dirty="0"/>
          </a:p>
        </p:txBody>
      </p:sp>
      <p:sp>
        <p:nvSpPr>
          <p:cNvPr id="86" name="Inhaltsplatzhalter 1"/>
          <p:cNvSpPr txBox="1">
            <a:spLocks/>
          </p:cNvSpPr>
          <p:nvPr userDrawn="1"/>
        </p:nvSpPr>
        <p:spPr>
          <a:xfrm>
            <a:off x="-2967880" y="-1411088"/>
            <a:ext cx="172629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/>
              <a:t>Übungsmaterial</a:t>
            </a:r>
            <a:endParaRPr lang="de-DE" b="1" dirty="0"/>
          </a:p>
        </p:txBody>
      </p:sp>
      <p:sp>
        <p:nvSpPr>
          <p:cNvPr id="87" name="Inhaltsplatzhalter 1"/>
          <p:cNvSpPr txBox="1">
            <a:spLocks/>
          </p:cNvSpPr>
          <p:nvPr userDrawn="1"/>
        </p:nvSpPr>
        <p:spPr>
          <a:xfrm>
            <a:off x="272480" y="-1172900"/>
            <a:ext cx="1057688" cy="97210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 smtClean="0"/>
              <a:t>Handball</a:t>
            </a:r>
            <a:endParaRPr lang="de-DE" dirty="0"/>
          </a:p>
          <a:p>
            <a:pPr algn="l"/>
            <a:r>
              <a:rPr lang="de-DE" dirty="0" smtClean="0"/>
              <a:t>Ring</a:t>
            </a:r>
            <a:endParaRPr lang="de-DE" dirty="0"/>
          </a:p>
          <a:p>
            <a:pPr algn="l"/>
            <a:r>
              <a:rPr lang="de-DE" dirty="0" smtClean="0"/>
              <a:t>Stangen</a:t>
            </a:r>
          </a:p>
          <a:p>
            <a:pPr algn="l"/>
            <a:r>
              <a:rPr lang="de-DE" dirty="0" smtClean="0"/>
              <a:t>						</a:t>
            </a:r>
          </a:p>
        </p:txBody>
      </p:sp>
      <p:sp>
        <p:nvSpPr>
          <p:cNvPr id="90" name="Textfeld 89"/>
          <p:cNvSpPr txBox="1"/>
          <p:nvPr userDrawn="1"/>
        </p:nvSpPr>
        <p:spPr>
          <a:xfrm>
            <a:off x="11384144" y="311939"/>
            <a:ext cx="25810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Großtor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Kleintor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Minitor</a:t>
            </a:r>
            <a:endParaRPr lang="de-DE" dirty="0"/>
          </a:p>
        </p:txBody>
      </p:sp>
      <p:sp>
        <p:nvSpPr>
          <p:cNvPr id="91" name="Textfeld 90"/>
          <p:cNvSpPr txBox="1"/>
          <p:nvPr userDrawn="1"/>
        </p:nvSpPr>
        <p:spPr>
          <a:xfrm>
            <a:off x="2362622" y="-1287524"/>
            <a:ext cx="26623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Quadratisches Hütchen</a:t>
            </a:r>
            <a:endParaRPr lang="de-DE" dirty="0"/>
          </a:p>
          <a:p>
            <a:r>
              <a:rPr lang="de-DE" dirty="0"/>
              <a:t>dreieckiges </a:t>
            </a:r>
            <a:r>
              <a:rPr lang="de-DE" dirty="0" smtClean="0"/>
              <a:t>Hütchen rundes </a:t>
            </a:r>
            <a:r>
              <a:rPr lang="de-DE" dirty="0"/>
              <a:t>Hütchen</a:t>
            </a:r>
          </a:p>
          <a:p>
            <a:r>
              <a:rPr lang="de-DE" dirty="0"/>
              <a:t>Positionshütchen</a:t>
            </a:r>
          </a:p>
          <a:p>
            <a:endParaRPr lang="de-DE" dirty="0"/>
          </a:p>
        </p:txBody>
      </p:sp>
      <p:sp>
        <p:nvSpPr>
          <p:cNvPr id="92" name="Rectangle 7"/>
          <p:cNvSpPr>
            <a:spLocks noChangeArrowheads="1"/>
          </p:cNvSpPr>
          <p:nvPr userDrawn="1"/>
        </p:nvSpPr>
        <p:spPr bwMode="auto">
          <a:xfrm>
            <a:off x="56456" y="999355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 smtClean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</a:t>
            </a: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Zeit	           </a:t>
            </a:r>
            <a:r>
              <a:rPr lang="de-DE" altLang="de-DE" sz="1200" b="1" dirty="0" smtClean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ectangle 7"/>
          <p:cNvSpPr>
            <a:spLocks noChangeArrowheads="1"/>
          </p:cNvSpPr>
          <p:nvPr userDrawn="1"/>
        </p:nvSpPr>
        <p:spPr bwMode="auto">
          <a:xfrm>
            <a:off x="104080" y="3800331"/>
            <a:ext cx="388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66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 smtClean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	 </a:t>
            </a:r>
            <a:r>
              <a:rPr lang="de-DE" altLang="de-DE" sz="1200" b="1" dirty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Zeit	           </a:t>
            </a:r>
            <a:r>
              <a:rPr lang="de-DE" altLang="de-DE" sz="1200" b="1" dirty="0" smtClean="0">
                <a:solidFill>
                  <a:srgbClr val="0472B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min</a:t>
            </a:r>
            <a:endParaRPr lang="de-DE" alt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AutoShape 115"/>
          <p:cNvSpPr>
            <a:spLocks noChangeArrowheads="1"/>
          </p:cNvSpPr>
          <p:nvPr userDrawn="1"/>
        </p:nvSpPr>
        <p:spPr bwMode="auto">
          <a:xfrm>
            <a:off x="68331" y="1253180"/>
            <a:ext cx="38268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95" name="AutoShape 115"/>
          <p:cNvSpPr>
            <a:spLocks noChangeArrowheads="1"/>
          </p:cNvSpPr>
          <p:nvPr userDrawn="1"/>
        </p:nvSpPr>
        <p:spPr bwMode="auto">
          <a:xfrm>
            <a:off x="56456" y="4052197"/>
            <a:ext cx="3852000" cy="2314800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graphicFrame>
        <p:nvGraphicFramePr>
          <p:cNvPr id="96" name="Tabelle 9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2987105"/>
              </p:ext>
            </p:extLst>
          </p:nvPr>
        </p:nvGraphicFramePr>
        <p:xfrm>
          <a:off x="79042" y="1263813"/>
          <a:ext cx="3801600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9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3737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7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104775" y="1554370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98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1281113" y="1556792"/>
            <a:ext cx="2519362" cy="19440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graphicFrame>
        <p:nvGraphicFramePr>
          <p:cNvPr id="99" name="Tabelle 9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01915802"/>
              </p:ext>
            </p:extLst>
          </p:nvPr>
        </p:nvGraphicFramePr>
        <p:xfrm>
          <a:off x="69729" y="4062830"/>
          <a:ext cx="3828094" cy="229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9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Organisation</a:t>
                      </a:r>
                      <a:endParaRPr kumimoji="0" lang="de-DE" altLang="de-DE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Übung</a:t>
                      </a:r>
                      <a:endParaRPr kumimoji="0" lang="de-DE" altLang="de-DE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5664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0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114424" y="4367527"/>
            <a:ext cx="1031875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101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1289409" y="4362681"/>
            <a:ext cx="2519362" cy="194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000"/>
            </a:lvl1pPr>
          </a:lstStyle>
          <a:p>
            <a:pPr lvl="0"/>
            <a:endParaRPr lang="de-DE" dirty="0"/>
          </a:p>
        </p:txBody>
      </p:sp>
      <p:sp>
        <p:nvSpPr>
          <p:cNvPr id="30" name="Rechteck 29"/>
          <p:cNvSpPr>
            <a:spLocks noChangeAspect="1"/>
          </p:cNvSpPr>
          <p:nvPr userDrawn="1"/>
        </p:nvSpPr>
        <p:spPr>
          <a:xfrm>
            <a:off x="4232920" y="980728"/>
            <a:ext cx="2664000" cy="5328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30"/>
          <p:cNvCxnSpPr>
            <a:stCxn id="30" idx="1"/>
            <a:endCxn id="30" idx="3"/>
          </p:cNvCxnSpPr>
          <p:nvPr userDrawn="1"/>
        </p:nvCxnSpPr>
        <p:spPr>
          <a:xfrm>
            <a:off x="4232920" y="3644728"/>
            <a:ext cx="2664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 userDrawn="1"/>
        </p:nvCxnSpPr>
        <p:spPr>
          <a:xfrm>
            <a:off x="4232920" y="4508528"/>
            <a:ext cx="266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 userDrawn="1"/>
        </p:nvCxnSpPr>
        <p:spPr>
          <a:xfrm>
            <a:off x="4232920" y="2780336"/>
            <a:ext cx="266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 userDrawn="1"/>
        </p:nvCxnSpPr>
        <p:spPr>
          <a:xfrm>
            <a:off x="6969224" y="2780336"/>
            <a:ext cx="64807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 userDrawn="1"/>
        </p:nvCxnSpPr>
        <p:spPr>
          <a:xfrm>
            <a:off x="6969224" y="4508528"/>
            <a:ext cx="64807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hteck 38"/>
          <p:cNvSpPr>
            <a:spLocks noChangeAspect="1"/>
          </p:cNvSpPr>
          <p:nvPr userDrawn="1"/>
        </p:nvSpPr>
        <p:spPr>
          <a:xfrm>
            <a:off x="7005437" y="980728"/>
            <a:ext cx="2664000" cy="5328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0" name="Gerade Verbindung 39"/>
          <p:cNvCxnSpPr>
            <a:stCxn id="39" idx="1"/>
            <a:endCxn id="39" idx="3"/>
          </p:cNvCxnSpPr>
          <p:nvPr userDrawn="1"/>
        </p:nvCxnSpPr>
        <p:spPr>
          <a:xfrm>
            <a:off x="7005437" y="3644728"/>
            <a:ext cx="2664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/>
          <p:nvPr userDrawn="1"/>
        </p:nvCxnSpPr>
        <p:spPr>
          <a:xfrm>
            <a:off x="7005437" y="4508528"/>
            <a:ext cx="266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 userDrawn="1"/>
        </p:nvCxnSpPr>
        <p:spPr>
          <a:xfrm>
            <a:off x="7005437" y="2780336"/>
            <a:ext cx="266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 userDrawn="1"/>
        </p:nvCxnSpPr>
        <p:spPr>
          <a:xfrm>
            <a:off x="6285357" y="2780336"/>
            <a:ext cx="64807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 userDrawn="1"/>
        </p:nvCxnSpPr>
        <p:spPr>
          <a:xfrm>
            <a:off x="6285357" y="4508528"/>
            <a:ext cx="64807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3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811" y="960258"/>
            <a:ext cx="5580000" cy="2664000"/>
          </a:xfrm>
          <a:prstGeom prst="rect">
            <a:avLst/>
          </a:prstGeom>
        </p:spPr>
      </p:pic>
      <p:sp>
        <p:nvSpPr>
          <p:cNvPr id="47" name="Textfeld 46"/>
          <p:cNvSpPr txBox="1"/>
          <p:nvPr userDrawn="1"/>
        </p:nvSpPr>
        <p:spPr>
          <a:xfrm>
            <a:off x="10209584" y="4293096"/>
            <a:ext cx="432048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Mannschaftspositionen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Steller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Diagonal</a:t>
            </a:r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angreifer</a:t>
            </a:r>
            <a:endParaRPr lang="de-DE" sz="14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Außenangreifer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Abwehrspieler</a:t>
            </a:r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vorgezogen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Abwehrspieler</a:t>
            </a:r>
          </a:p>
          <a:p>
            <a:r>
              <a:rPr lang="de-DE" sz="145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Libero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Neutral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1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2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3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4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5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Position 6</a:t>
            </a:r>
          </a:p>
          <a:p>
            <a:r>
              <a:rPr lang="de-DE" sz="145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558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2522106" y="6458954"/>
            <a:ext cx="1026738" cy="28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3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AF2AB3-A75B-4A89-825B-12691AB64B28}" type="datetime1">
              <a:rPr lang="de-DE" smtClean="0"/>
              <a:pPr/>
              <a:t>16.05.2017</a:t>
            </a:fld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652637" y="642146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3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Seite </a:t>
            </a:r>
            <a:fld id="{D68366FA-F089-4C7D-8555-2E2F6CF7420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Textfeld 14"/>
          <p:cNvSpPr txBox="1"/>
          <p:nvPr userDrawn="1"/>
        </p:nvSpPr>
        <p:spPr>
          <a:xfrm>
            <a:off x="928661" y="1928802"/>
            <a:ext cx="619129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 smtClean="0">
                <a:latin typeface="Arial" pitchFamily="34" charset="0"/>
                <a:cs typeface="Arial" pitchFamily="34" charset="0"/>
              </a:rPr>
              <a:t>Vielen Dank für Ihre Aufmerksamkeit</a:t>
            </a:r>
            <a:endParaRPr lang="de-DE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feld 15"/>
          <p:cNvSpPr txBox="1"/>
          <p:nvPr userDrawn="1"/>
        </p:nvSpPr>
        <p:spPr>
          <a:xfrm>
            <a:off x="4977461" y="4493793"/>
            <a:ext cx="4851184" cy="139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517" b="1" dirty="0" smtClean="0">
                <a:latin typeface="Arial" pitchFamily="34" charset="0"/>
                <a:cs typeface="Arial" pitchFamily="34" charset="0"/>
              </a:rPr>
              <a:t>Ansprechpartner/Projektleitung:</a:t>
            </a:r>
            <a:r>
              <a:rPr lang="de-DE" sz="1517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r>
              <a:rPr lang="de-DE" sz="1300" dirty="0" smtClean="0">
                <a:latin typeface="Arial" pitchFamily="34" charset="0"/>
                <a:cs typeface="Arial" pitchFamily="34" charset="0"/>
              </a:rPr>
              <a:t>Dr. Marlis </a:t>
            </a:r>
            <a:r>
              <a:rPr lang="de-DE" sz="1300" dirty="0" err="1" smtClean="0">
                <a:latin typeface="Arial" pitchFamily="34" charset="0"/>
                <a:cs typeface="Arial" pitchFamily="34" charset="0"/>
              </a:rPr>
              <a:t>Minnich</a:t>
            </a:r>
            <a:r>
              <a:rPr lang="de-DE" sz="1300" dirty="0" smtClean="0">
                <a:latin typeface="Arial" pitchFamily="34" charset="0"/>
                <a:cs typeface="Arial" pitchFamily="34" charset="0"/>
              </a:rPr>
              <a:t>, knsu@uni-koblenz.de</a:t>
            </a:r>
          </a:p>
          <a:p>
            <a:pPr algn="r"/>
            <a:r>
              <a:rPr lang="de-DE" sz="1517" b="1" dirty="0" smtClean="0">
                <a:latin typeface="Arial" pitchFamily="34" charset="0"/>
                <a:cs typeface="Arial" pitchFamily="34" charset="0"/>
              </a:rPr>
              <a:t>Projektmitarbeiter des Instituts für</a:t>
            </a:r>
          </a:p>
          <a:p>
            <a:pPr algn="r"/>
            <a:r>
              <a:rPr lang="de-DE" sz="1517" b="1" dirty="0" smtClean="0">
                <a:latin typeface="Arial" pitchFamily="34" charset="0"/>
                <a:cs typeface="Arial" pitchFamily="34" charset="0"/>
              </a:rPr>
              <a:t>Sportwissenschaft und freie Mitarbeiter:</a:t>
            </a:r>
          </a:p>
          <a:p>
            <a:pPr algn="r"/>
            <a:r>
              <a:rPr lang="de-DE" sz="1300" dirty="0" smtClean="0">
                <a:latin typeface="Arial" pitchFamily="34" charset="0"/>
                <a:cs typeface="Arial" pitchFamily="34" charset="0"/>
              </a:rPr>
              <a:t>Martina </a:t>
            </a:r>
            <a:r>
              <a:rPr lang="de-DE" sz="1300" dirty="0" err="1" smtClean="0">
                <a:latin typeface="Arial" pitchFamily="34" charset="0"/>
                <a:cs typeface="Arial" pitchFamily="34" charset="0"/>
              </a:rPr>
              <a:t>Dietzen</a:t>
            </a:r>
            <a:r>
              <a:rPr lang="de-DE" sz="1300" dirty="0" smtClean="0">
                <a:latin typeface="Arial" pitchFamily="34" charset="0"/>
                <a:cs typeface="Arial" pitchFamily="34" charset="0"/>
              </a:rPr>
              <a:t>, Daniel Klein, Heidi Kellermann, Anke </a:t>
            </a:r>
            <a:r>
              <a:rPr lang="de-DE" sz="1300" dirty="0" err="1" smtClean="0">
                <a:latin typeface="Arial" pitchFamily="34" charset="0"/>
                <a:cs typeface="Arial" pitchFamily="34" charset="0"/>
              </a:rPr>
              <a:t>Kochler</a:t>
            </a:r>
            <a:r>
              <a:rPr lang="de-DE" sz="13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r"/>
            <a:r>
              <a:rPr lang="de-DE" sz="1300" dirty="0" smtClean="0">
                <a:latin typeface="Arial" pitchFamily="34" charset="0"/>
                <a:cs typeface="Arial" pitchFamily="34" charset="0"/>
              </a:rPr>
              <a:t>Timo</a:t>
            </a:r>
            <a:r>
              <a:rPr lang="de-DE" sz="1300" baseline="0" dirty="0" smtClean="0">
                <a:latin typeface="Arial" pitchFamily="34" charset="0"/>
                <a:cs typeface="Arial" pitchFamily="34" charset="0"/>
              </a:rPr>
              <a:t> Marquardt</a:t>
            </a:r>
            <a:r>
              <a:rPr lang="de-DE" sz="1300" dirty="0" smtClean="0">
                <a:latin typeface="Arial" pitchFamily="34" charset="0"/>
                <a:cs typeface="Arial" pitchFamily="34" charset="0"/>
              </a:rPr>
              <a:t>, Peter </a:t>
            </a:r>
            <a:r>
              <a:rPr lang="de-DE" sz="1300" dirty="0" err="1" smtClean="0">
                <a:latin typeface="Arial" pitchFamily="34" charset="0"/>
                <a:cs typeface="Arial" pitchFamily="34" charset="0"/>
              </a:rPr>
              <a:t>Wanschura</a:t>
            </a:r>
            <a:r>
              <a:rPr lang="de-DE" sz="1300" dirty="0" smtClean="0">
                <a:latin typeface="Arial" pitchFamily="34" charset="0"/>
                <a:cs typeface="Arial" pitchFamily="34" charset="0"/>
              </a:rPr>
              <a:t>, David &amp; Janine Weiland</a:t>
            </a:r>
            <a:endParaRPr lang="de-DE" sz="1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/>
          <p:cNvSpPr txBox="1"/>
          <p:nvPr/>
        </p:nvSpPr>
        <p:spPr>
          <a:xfrm>
            <a:off x="7041367" y="5996113"/>
            <a:ext cx="2763119" cy="78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37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 Koblenz-Landau</a:t>
            </a:r>
          </a:p>
          <a:p>
            <a:pPr algn="r"/>
            <a:r>
              <a:rPr lang="de-DE" sz="1137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Campus Koblenz</a:t>
            </a:r>
          </a:p>
          <a:p>
            <a:pPr algn="r"/>
            <a:r>
              <a:rPr lang="de-DE" sz="1137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de-DE" sz="1137" baseline="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für Sportwissenschaft (FB3)</a:t>
            </a:r>
          </a:p>
          <a:p>
            <a:pPr algn="r"/>
            <a:r>
              <a:rPr lang="de-DE" sz="1137" baseline="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Universitätsstraße 1, 56070 Koblenz</a:t>
            </a:r>
            <a:endParaRPr lang="de-DE" sz="1137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 descr="KNSU-PowerPoint-Vorlage-Seite-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602"/>
            <a:ext cx="9906000" cy="6856619"/>
          </a:xfrm>
          <a:prstGeom prst="rect">
            <a:avLst/>
          </a:prstGeom>
        </p:spPr>
      </p:pic>
      <p:grpSp>
        <p:nvGrpSpPr>
          <p:cNvPr id="5" name="Gruppieren 4"/>
          <p:cNvGrpSpPr/>
          <p:nvPr userDrawn="1"/>
        </p:nvGrpSpPr>
        <p:grpSpPr>
          <a:xfrm>
            <a:off x="4808984" y="1125336"/>
            <a:ext cx="4104456" cy="5328000"/>
            <a:chOff x="4808984" y="1125336"/>
            <a:chExt cx="4104456" cy="5328000"/>
          </a:xfrm>
        </p:grpSpPr>
        <p:sp>
          <p:nvSpPr>
            <p:cNvPr id="6" name="Rechteck 5"/>
            <p:cNvSpPr>
              <a:spLocks noChangeAspect="1"/>
            </p:cNvSpPr>
            <p:nvPr userDrawn="1"/>
          </p:nvSpPr>
          <p:spPr>
            <a:xfrm>
              <a:off x="5529064" y="1125336"/>
              <a:ext cx="2664000" cy="5328000"/>
            </a:xfrm>
            <a:prstGeom prst="rect">
              <a:avLst/>
            </a:prstGeom>
            <a:solidFill>
              <a:srgbClr val="92D050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7" name="Gerade Verbindung 6"/>
            <p:cNvCxnSpPr>
              <a:stCxn id="6" idx="1"/>
              <a:endCxn id="6" idx="3"/>
            </p:cNvCxnSpPr>
            <p:nvPr userDrawn="1"/>
          </p:nvCxnSpPr>
          <p:spPr>
            <a:xfrm>
              <a:off x="5529064" y="3789336"/>
              <a:ext cx="26640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/>
            <p:cNvCxnSpPr/>
            <p:nvPr userDrawn="1"/>
          </p:nvCxnSpPr>
          <p:spPr>
            <a:xfrm>
              <a:off x="5529064" y="4653136"/>
              <a:ext cx="2664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/>
            <p:cNvCxnSpPr/>
            <p:nvPr userDrawn="1"/>
          </p:nvCxnSpPr>
          <p:spPr>
            <a:xfrm>
              <a:off x="5529064" y="2924944"/>
              <a:ext cx="2664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 userDrawn="1"/>
          </p:nvCxnSpPr>
          <p:spPr>
            <a:xfrm>
              <a:off x="4808984" y="2924944"/>
              <a:ext cx="648072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/>
            <p:cNvCxnSpPr/>
            <p:nvPr userDrawn="1"/>
          </p:nvCxnSpPr>
          <p:spPr>
            <a:xfrm>
              <a:off x="8265368" y="2924944"/>
              <a:ext cx="648072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 userDrawn="1"/>
          </p:nvCxnSpPr>
          <p:spPr>
            <a:xfrm>
              <a:off x="8265368" y="4653136"/>
              <a:ext cx="648072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4808984" y="4653136"/>
              <a:ext cx="648072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2" r:id="rId3"/>
    <p:sldLayoutId id="2147483653" r:id="rId4"/>
    <p:sldLayoutId id="2147483654" r:id="rId5"/>
    <p:sldLayoutId id="2147483651" r:id="rId6"/>
  </p:sldLayoutIdLst>
  <p:hf hdr="0" dt="0"/>
  <p:txStyles>
    <p:titleStyle>
      <a:lvl1pPr algn="r" defTabSz="990641" rtl="0" eaLnBrk="1" latinLnBrk="0" hangingPunct="1">
        <a:spcBef>
          <a:spcPct val="0"/>
        </a:spcBef>
        <a:buNone/>
        <a:defRPr sz="5200" b="1" kern="1200">
          <a:solidFill>
            <a:schemeClr val="tx1"/>
          </a:solidFill>
          <a:latin typeface="Nottke" pitchFamily="2" charset="0"/>
          <a:ea typeface="+mj-ea"/>
          <a:cs typeface="+mj-cs"/>
        </a:defRPr>
      </a:lvl1pPr>
    </p:titleStyle>
    <p:bodyStyle>
      <a:lvl1pPr marL="371491" indent="-371491" algn="r" defTabSz="990641" rtl="0" eaLnBrk="1" latinLnBrk="0" hangingPunct="1">
        <a:spcBef>
          <a:spcPct val="20000"/>
        </a:spcBef>
        <a:buClr>
          <a:srgbClr val="00B050"/>
        </a:buClr>
        <a:buSzPct val="100000"/>
        <a:buFont typeface="Arial" pitchFamily="34" charset="0"/>
        <a:buChar char="●"/>
        <a:defRPr sz="21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4896" indent="-309575" algn="l" defTabSz="990641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301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622" indent="-247660" algn="l" defTabSz="990641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942" indent="-247660" algn="l" defTabSz="990641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262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58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90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1022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2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4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6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8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60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2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242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564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https://creativecommons.org/licenses/by-sa/3.0/d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s://creativecommons.org/licenses/by-sa/3.0/de/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hyperlink" Target="https://creativecommons.org/licenses/by-sa/3.0/d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hyperlink" Target="https://creativecommons.org/licenses/by-sa/3.0/de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hyperlink" Target="https://creativecommons.org/licenses/by-sa/3.0/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1"/>
          <p:cNvSpPr txBox="1">
            <a:spLocks/>
          </p:cNvSpPr>
          <p:nvPr/>
        </p:nvSpPr>
        <p:spPr>
          <a:xfrm>
            <a:off x="383012" y="1196752"/>
            <a:ext cx="2985812" cy="360040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smtClean="0"/>
              <a:t>Spiel- Übungsräume</a:t>
            </a:r>
            <a:endParaRPr lang="de-DE" b="1" dirty="0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548680" y="2935630"/>
            <a:ext cx="180020" cy="18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548680" y="3206459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20" name="Rahmen 33"/>
          <p:cNvSpPr>
            <a:spLocks/>
          </p:cNvSpPr>
          <p:nvPr/>
        </p:nvSpPr>
        <p:spPr>
          <a:xfrm>
            <a:off x="1484867" y="1639569"/>
            <a:ext cx="1121538" cy="747692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sp>
        <p:nvSpPr>
          <p:cNvPr id="21" name="Dreieck 34"/>
          <p:cNvSpPr>
            <a:spLocks noChangeAspect="1"/>
          </p:cNvSpPr>
          <p:nvPr/>
        </p:nvSpPr>
        <p:spPr>
          <a:xfrm>
            <a:off x="2830780" y="1639486"/>
            <a:ext cx="747775" cy="747775"/>
          </a:xfrm>
          <a:prstGeom prst="triangl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22" name="Ring 35"/>
          <p:cNvSpPr>
            <a:spLocks noChangeAspect="1"/>
          </p:cNvSpPr>
          <p:nvPr/>
        </p:nvSpPr>
        <p:spPr>
          <a:xfrm>
            <a:off x="3728193" y="1639486"/>
            <a:ext cx="747692" cy="747775"/>
          </a:xfrm>
          <a:prstGeom prst="donut">
            <a:avLst>
              <a:gd name="adj" fmla="val 0"/>
            </a:avLst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23" name="Rahmen 36"/>
          <p:cNvSpPr>
            <a:spLocks noChangeAspect="1"/>
          </p:cNvSpPr>
          <p:nvPr/>
        </p:nvSpPr>
        <p:spPr>
          <a:xfrm>
            <a:off x="487750" y="1639486"/>
            <a:ext cx="747692" cy="747775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cxnSp>
        <p:nvCxnSpPr>
          <p:cNvPr id="33" name="Gerade Verbindung 32"/>
          <p:cNvCxnSpPr/>
          <p:nvPr/>
        </p:nvCxnSpPr>
        <p:spPr>
          <a:xfrm>
            <a:off x="4725144" y="1639486"/>
            <a:ext cx="0" cy="74769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ng 55"/>
          <p:cNvSpPr>
            <a:spLocks noChangeAspect="1"/>
          </p:cNvSpPr>
          <p:nvPr/>
        </p:nvSpPr>
        <p:spPr>
          <a:xfrm>
            <a:off x="2708928" y="5455918"/>
            <a:ext cx="72000" cy="72000"/>
          </a:xfrm>
          <a:prstGeom prst="donut">
            <a:avLst>
              <a:gd name="adj" fmla="val 310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35" name="Dreieck 56"/>
          <p:cNvSpPr>
            <a:spLocks noChangeAspect="1"/>
          </p:cNvSpPr>
          <p:nvPr/>
        </p:nvSpPr>
        <p:spPr>
          <a:xfrm>
            <a:off x="2691081" y="5167886"/>
            <a:ext cx="71991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36" name="Abschrägung 57"/>
          <p:cNvSpPr>
            <a:spLocks noChangeAspect="1"/>
          </p:cNvSpPr>
          <p:nvPr/>
        </p:nvSpPr>
        <p:spPr>
          <a:xfrm>
            <a:off x="2690938" y="4922462"/>
            <a:ext cx="71991" cy="72000"/>
          </a:xfrm>
          <a:prstGeom prst="bevel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2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de-DE" sz="2000" b="1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ing 58"/>
          <p:cNvSpPr>
            <a:spLocks noChangeAspect="1"/>
          </p:cNvSpPr>
          <p:nvPr/>
        </p:nvSpPr>
        <p:spPr>
          <a:xfrm>
            <a:off x="2623985" y="4303782"/>
            <a:ext cx="180000" cy="180000"/>
          </a:xfrm>
          <a:prstGeom prst="donut">
            <a:avLst>
              <a:gd name="adj" fmla="val 2860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cxnSp>
        <p:nvCxnSpPr>
          <p:cNvPr id="38" name="Gerade Verbindung 37"/>
          <p:cNvCxnSpPr/>
          <p:nvPr/>
        </p:nvCxnSpPr>
        <p:spPr>
          <a:xfrm>
            <a:off x="2654928" y="4675856"/>
            <a:ext cx="18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 flipH="1">
            <a:off x="2558360" y="4583682"/>
            <a:ext cx="498" cy="180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Inhaltsplatzhalter 1"/>
          <p:cNvSpPr txBox="1">
            <a:spLocks/>
          </p:cNvSpPr>
          <p:nvPr/>
        </p:nvSpPr>
        <p:spPr>
          <a:xfrm>
            <a:off x="383012" y="2575590"/>
            <a:ext cx="866245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smtClean="0"/>
              <a:t>Spieler</a:t>
            </a:r>
            <a:endParaRPr lang="de-DE" b="1" dirty="0"/>
          </a:p>
        </p:txBody>
      </p:sp>
      <p:sp>
        <p:nvSpPr>
          <p:cNvPr id="42" name="Inhaltsplatzhalter 1"/>
          <p:cNvSpPr txBox="1">
            <a:spLocks/>
          </p:cNvSpPr>
          <p:nvPr/>
        </p:nvSpPr>
        <p:spPr>
          <a:xfrm>
            <a:off x="383012" y="3655710"/>
            <a:ext cx="105672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err="1" smtClean="0"/>
              <a:t>Ballweg</a:t>
            </a:r>
            <a:endParaRPr lang="de-DE" b="1" dirty="0"/>
          </a:p>
        </p:txBody>
      </p:sp>
      <p:sp>
        <p:nvSpPr>
          <p:cNvPr id="43" name="Inhaltsplatzhalter 1"/>
          <p:cNvSpPr txBox="1">
            <a:spLocks/>
          </p:cNvSpPr>
          <p:nvPr/>
        </p:nvSpPr>
        <p:spPr>
          <a:xfrm>
            <a:off x="383012" y="4219148"/>
            <a:ext cx="96876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smtClean="0"/>
              <a:t>Laufweg</a:t>
            </a:r>
            <a:endParaRPr lang="de-DE" b="1" dirty="0"/>
          </a:p>
        </p:txBody>
      </p:sp>
      <p:sp>
        <p:nvSpPr>
          <p:cNvPr id="44" name="Inhaltsplatzhalter 1"/>
          <p:cNvSpPr txBox="1">
            <a:spLocks/>
          </p:cNvSpPr>
          <p:nvPr/>
        </p:nvSpPr>
        <p:spPr>
          <a:xfrm>
            <a:off x="383012" y="4888534"/>
            <a:ext cx="1636127" cy="484682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 smtClean="0"/>
              <a:t>Sonstige</a:t>
            </a:r>
          </a:p>
          <a:p>
            <a:pPr algn="l"/>
            <a:r>
              <a:rPr lang="de-DE" b="1" dirty="0" err="1" smtClean="0"/>
              <a:t>Bewegugnen</a:t>
            </a:r>
            <a:endParaRPr lang="de-DE" b="1" dirty="0" smtClean="0"/>
          </a:p>
        </p:txBody>
      </p:sp>
      <p:sp>
        <p:nvSpPr>
          <p:cNvPr id="46" name="Inhaltsplatzhalter 1"/>
          <p:cNvSpPr txBox="1">
            <a:spLocks/>
          </p:cNvSpPr>
          <p:nvPr/>
        </p:nvSpPr>
        <p:spPr>
          <a:xfrm>
            <a:off x="2654928" y="2774395"/>
            <a:ext cx="1726299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smtClean="0"/>
              <a:t>Übungsmaterial</a:t>
            </a:r>
            <a:endParaRPr lang="de-DE" b="1" dirty="0"/>
          </a:p>
        </p:txBody>
      </p:sp>
      <p:sp>
        <p:nvSpPr>
          <p:cNvPr id="49" name="Inhaltsplatzhalter 1"/>
          <p:cNvSpPr txBox="1">
            <a:spLocks/>
          </p:cNvSpPr>
          <p:nvPr/>
        </p:nvSpPr>
        <p:spPr>
          <a:xfrm>
            <a:off x="383012" y="5299268"/>
            <a:ext cx="144263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b="1" dirty="0" smtClean="0"/>
          </a:p>
        </p:txBody>
      </p: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10" y="2863622"/>
            <a:ext cx="205818" cy="27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Rechteck 50"/>
          <p:cNvSpPr>
            <a:spLocks noChangeAspect="1"/>
          </p:cNvSpPr>
          <p:nvPr/>
        </p:nvSpPr>
        <p:spPr>
          <a:xfrm>
            <a:off x="2708920" y="567193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 smtClean="0"/>
              <a:t>A</a:t>
            </a:r>
            <a:endParaRPr lang="de-DE" sz="900" dirty="0"/>
          </a:p>
        </p:txBody>
      </p:sp>
      <p:sp>
        <p:nvSpPr>
          <p:cNvPr id="52" name="Rechteck 51"/>
          <p:cNvSpPr>
            <a:spLocks noChangeAspect="1"/>
          </p:cNvSpPr>
          <p:nvPr/>
        </p:nvSpPr>
        <p:spPr>
          <a:xfrm>
            <a:off x="2708920" y="580756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B</a:t>
            </a:r>
          </a:p>
        </p:txBody>
      </p:sp>
      <p:sp>
        <p:nvSpPr>
          <p:cNvPr id="53" name="Rechteck 52"/>
          <p:cNvSpPr>
            <a:spLocks noChangeAspect="1"/>
          </p:cNvSpPr>
          <p:nvPr/>
        </p:nvSpPr>
        <p:spPr>
          <a:xfrm>
            <a:off x="2708920" y="594319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C</a:t>
            </a:r>
          </a:p>
        </p:txBody>
      </p:sp>
      <p:sp>
        <p:nvSpPr>
          <p:cNvPr id="54" name="Rechteck 53"/>
          <p:cNvSpPr>
            <a:spLocks noChangeAspect="1"/>
          </p:cNvSpPr>
          <p:nvPr/>
        </p:nvSpPr>
        <p:spPr>
          <a:xfrm>
            <a:off x="2844159" y="567193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D</a:t>
            </a:r>
          </a:p>
        </p:txBody>
      </p:sp>
      <p:sp>
        <p:nvSpPr>
          <p:cNvPr id="55" name="Rechteck 54"/>
          <p:cNvSpPr>
            <a:spLocks noChangeAspect="1"/>
          </p:cNvSpPr>
          <p:nvPr/>
        </p:nvSpPr>
        <p:spPr>
          <a:xfrm>
            <a:off x="2844159" y="580756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 smtClean="0"/>
              <a:t>E</a:t>
            </a:r>
            <a:endParaRPr lang="de-DE" sz="900" dirty="0"/>
          </a:p>
        </p:txBody>
      </p:sp>
      <p:sp>
        <p:nvSpPr>
          <p:cNvPr id="56" name="Rechteck 55"/>
          <p:cNvSpPr>
            <a:spLocks noChangeAspect="1"/>
          </p:cNvSpPr>
          <p:nvPr/>
        </p:nvSpPr>
        <p:spPr>
          <a:xfrm>
            <a:off x="2844159" y="594319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 smtClean="0"/>
              <a:t>F</a:t>
            </a:r>
            <a:endParaRPr lang="de-DE" sz="900" dirty="0"/>
          </a:p>
        </p:txBody>
      </p:sp>
      <p:grpSp>
        <p:nvGrpSpPr>
          <p:cNvPr id="57" name="Gruppierung 56"/>
          <p:cNvGrpSpPr>
            <a:grpSpLocks noChangeAspect="1"/>
          </p:cNvGrpSpPr>
          <p:nvPr/>
        </p:nvGrpSpPr>
        <p:grpSpPr>
          <a:xfrm>
            <a:off x="8242617" y="3617543"/>
            <a:ext cx="237599" cy="720000"/>
            <a:chOff x="1556792" y="7258050"/>
            <a:chExt cx="237599" cy="720000"/>
          </a:xfrm>
        </p:grpSpPr>
        <p:sp>
          <p:nvSpPr>
            <p:cNvPr id="58" name="Abgerundetes Rechteck 57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9" name="Gerade Verbindung 58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uppierung 59"/>
          <p:cNvGrpSpPr>
            <a:grpSpLocks noChangeAspect="1"/>
          </p:cNvGrpSpPr>
          <p:nvPr/>
        </p:nvGrpSpPr>
        <p:grpSpPr>
          <a:xfrm>
            <a:off x="8307519" y="4550416"/>
            <a:ext cx="178199" cy="540000"/>
            <a:chOff x="1556792" y="7258050"/>
            <a:chExt cx="237599" cy="720000"/>
          </a:xfrm>
        </p:grpSpPr>
        <p:sp>
          <p:nvSpPr>
            <p:cNvPr id="61" name="Abgerundetes Rechteck 60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2" name="Gerade Verbindung 61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uppierung 62"/>
          <p:cNvGrpSpPr>
            <a:grpSpLocks noChangeAspect="1"/>
          </p:cNvGrpSpPr>
          <p:nvPr/>
        </p:nvGrpSpPr>
        <p:grpSpPr>
          <a:xfrm>
            <a:off x="8383780" y="5455918"/>
            <a:ext cx="89100" cy="270000"/>
            <a:chOff x="1556792" y="7258050"/>
            <a:chExt cx="237599" cy="720000"/>
          </a:xfrm>
        </p:grpSpPr>
        <p:sp>
          <p:nvSpPr>
            <p:cNvPr id="64" name="Abgerundetes Rechteck 63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5" name="Gerade Verbindung 64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feld 1"/>
          <p:cNvSpPr txBox="1"/>
          <p:nvPr/>
        </p:nvSpPr>
        <p:spPr>
          <a:xfrm>
            <a:off x="6056433" y="1114871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Mannschaftspositionen</a:t>
            </a:r>
          </a:p>
        </p:txBody>
      </p:sp>
      <p:cxnSp>
        <p:nvCxnSpPr>
          <p:cNvPr id="110" name="Gerade Verbindung mit Pfeil 109"/>
          <p:cNvCxnSpPr/>
          <p:nvPr/>
        </p:nvCxnSpPr>
        <p:spPr>
          <a:xfrm>
            <a:off x="490588" y="4077072"/>
            <a:ext cx="862012" cy="0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mit Pfeil 110"/>
          <p:cNvCxnSpPr/>
          <p:nvPr/>
        </p:nvCxnSpPr>
        <p:spPr>
          <a:xfrm>
            <a:off x="495013" y="4675856"/>
            <a:ext cx="862012" cy="0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mit Pfeil 111"/>
          <p:cNvCxnSpPr/>
          <p:nvPr/>
        </p:nvCxnSpPr>
        <p:spPr>
          <a:xfrm>
            <a:off x="488504" y="5877272"/>
            <a:ext cx="862013" cy="0"/>
          </a:xfrm>
          <a:prstGeom prst="straightConnector1">
            <a:avLst/>
          </a:prstGeom>
          <a:ln w="38100" cmpd="dbl">
            <a:solidFill>
              <a:schemeClr val="accent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Gruppieren 156"/>
          <p:cNvGrpSpPr>
            <a:grpSpLocks/>
          </p:cNvGrpSpPr>
          <p:nvPr/>
        </p:nvGrpSpPr>
        <p:grpSpPr bwMode="auto">
          <a:xfrm>
            <a:off x="144302" y="5564410"/>
            <a:ext cx="1874837" cy="96838"/>
            <a:chOff x="11176686" y="9515688"/>
            <a:chExt cx="1875385" cy="95706"/>
          </a:xfrm>
        </p:grpSpPr>
        <p:sp>
          <p:nvSpPr>
            <p:cNvPr id="114" name="Freihandform 113"/>
            <p:cNvSpPr/>
            <p:nvPr/>
          </p:nvSpPr>
          <p:spPr>
            <a:xfrm>
              <a:off x="11176686" y="9515688"/>
              <a:ext cx="1756288" cy="95706"/>
            </a:xfrm>
            <a:custGeom>
              <a:avLst/>
              <a:gdLst>
                <a:gd name="connsiteX0" fmla="*/ 0 w 2840101"/>
                <a:gd name="connsiteY0" fmla="*/ 95252 h 95706"/>
                <a:gd name="connsiteX1" fmla="*/ 111125 w 2840101"/>
                <a:gd name="connsiteY1" fmla="*/ 2 h 95706"/>
                <a:gd name="connsiteX2" fmla="*/ 209550 w 2840101"/>
                <a:gd name="connsiteY2" fmla="*/ 95252 h 95706"/>
                <a:gd name="connsiteX3" fmla="*/ 320675 w 2840101"/>
                <a:gd name="connsiteY3" fmla="*/ 2 h 95706"/>
                <a:gd name="connsiteX4" fmla="*/ 422275 w 2840101"/>
                <a:gd name="connsiteY4" fmla="*/ 95252 h 95706"/>
                <a:gd name="connsiteX5" fmla="*/ 527050 w 2840101"/>
                <a:gd name="connsiteY5" fmla="*/ 6352 h 95706"/>
                <a:gd name="connsiteX6" fmla="*/ 638175 w 2840101"/>
                <a:gd name="connsiteY6" fmla="*/ 92077 h 95706"/>
                <a:gd name="connsiteX7" fmla="*/ 742950 w 2840101"/>
                <a:gd name="connsiteY7" fmla="*/ 6352 h 95706"/>
                <a:gd name="connsiteX8" fmla="*/ 844550 w 2840101"/>
                <a:gd name="connsiteY8" fmla="*/ 95252 h 95706"/>
                <a:gd name="connsiteX9" fmla="*/ 949325 w 2840101"/>
                <a:gd name="connsiteY9" fmla="*/ 3177 h 95706"/>
                <a:gd name="connsiteX10" fmla="*/ 1054100 w 2840101"/>
                <a:gd name="connsiteY10" fmla="*/ 92077 h 95706"/>
                <a:gd name="connsiteX11" fmla="*/ 1165225 w 2840101"/>
                <a:gd name="connsiteY11" fmla="*/ 3177 h 95706"/>
                <a:gd name="connsiteX12" fmla="*/ 1263650 w 2840101"/>
                <a:gd name="connsiteY12" fmla="*/ 95252 h 95706"/>
                <a:gd name="connsiteX13" fmla="*/ 1365250 w 2840101"/>
                <a:gd name="connsiteY13" fmla="*/ 3177 h 95706"/>
                <a:gd name="connsiteX14" fmla="*/ 1470025 w 2840101"/>
                <a:gd name="connsiteY14" fmla="*/ 95252 h 95706"/>
                <a:gd name="connsiteX15" fmla="*/ 1574800 w 2840101"/>
                <a:gd name="connsiteY15" fmla="*/ 2 h 95706"/>
                <a:gd name="connsiteX16" fmla="*/ 1685925 w 2840101"/>
                <a:gd name="connsiteY16" fmla="*/ 92077 h 95706"/>
                <a:gd name="connsiteX17" fmla="*/ 1784350 w 2840101"/>
                <a:gd name="connsiteY17" fmla="*/ 6352 h 95706"/>
                <a:gd name="connsiteX18" fmla="*/ 1889125 w 2840101"/>
                <a:gd name="connsiteY18" fmla="*/ 92077 h 95706"/>
                <a:gd name="connsiteX19" fmla="*/ 1993900 w 2840101"/>
                <a:gd name="connsiteY19" fmla="*/ 6352 h 95706"/>
                <a:gd name="connsiteX20" fmla="*/ 2098675 w 2840101"/>
                <a:gd name="connsiteY20" fmla="*/ 95252 h 95706"/>
                <a:gd name="connsiteX21" fmla="*/ 2206625 w 2840101"/>
                <a:gd name="connsiteY21" fmla="*/ 6352 h 95706"/>
                <a:gd name="connsiteX22" fmla="*/ 2308225 w 2840101"/>
                <a:gd name="connsiteY22" fmla="*/ 95252 h 95706"/>
                <a:gd name="connsiteX23" fmla="*/ 2422525 w 2840101"/>
                <a:gd name="connsiteY23" fmla="*/ 3177 h 95706"/>
                <a:gd name="connsiteX24" fmla="*/ 2514600 w 2840101"/>
                <a:gd name="connsiteY24" fmla="*/ 92077 h 95706"/>
                <a:gd name="connsiteX25" fmla="*/ 2616200 w 2840101"/>
                <a:gd name="connsiteY25" fmla="*/ 6352 h 95706"/>
                <a:gd name="connsiteX26" fmla="*/ 2724150 w 2840101"/>
                <a:gd name="connsiteY26" fmla="*/ 95252 h 95706"/>
                <a:gd name="connsiteX27" fmla="*/ 2828925 w 2840101"/>
                <a:gd name="connsiteY27" fmla="*/ 41277 h 95706"/>
                <a:gd name="connsiteX28" fmla="*/ 2832100 w 2840101"/>
                <a:gd name="connsiteY28" fmla="*/ 47627 h 9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40101" h="95706">
                  <a:moveTo>
                    <a:pt x="0" y="95252"/>
                  </a:moveTo>
                  <a:cubicBezTo>
                    <a:pt x="38100" y="47627"/>
                    <a:pt x="76200" y="2"/>
                    <a:pt x="111125" y="2"/>
                  </a:cubicBezTo>
                  <a:cubicBezTo>
                    <a:pt x="146050" y="2"/>
                    <a:pt x="174625" y="95252"/>
                    <a:pt x="209550" y="95252"/>
                  </a:cubicBezTo>
                  <a:cubicBezTo>
                    <a:pt x="244475" y="95252"/>
                    <a:pt x="285221" y="2"/>
                    <a:pt x="320675" y="2"/>
                  </a:cubicBezTo>
                  <a:cubicBezTo>
                    <a:pt x="356129" y="2"/>
                    <a:pt x="387879" y="94194"/>
                    <a:pt x="422275" y="95252"/>
                  </a:cubicBezTo>
                  <a:cubicBezTo>
                    <a:pt x="456671" y="96310"/>
                    <a:pt x="491067" y="6881"/>
                    <a:pt x="527050" y="6352"/>
                  </a:cubicBezTo>
                  <a:cubicBezTo>
                    <a:pt x="563033" y="5823"/>
                    <a:pt x="602192" y="92077"/>
                    <a:pt x="638175" y="92077"/>
                  </a:cubicBezTo>
                  <a:cubicBezTo>
                    <a:pt x="674158" y="92077"/>
                    <a:pt x="708554" y="5823"/>
                    <a:pt x="742950" y="6352"/>
                  </a:cubicBezTo>
                  <a:cubicBezTo>
                    <a:pt x="777346" y="6881"/>
                    <a:pt x="810154" y="95781"/>
                    <a:pt x="844550" y="95252"/>
                  </a:cubicBezTo>
                  <a:cubicBezTo>
                    <a:pt x="878946" y="94723"/>
                    <a:pt x="914400" y="3706"/>
                    <a:pt x="949325" y="3177"/>
                  </a:cubicBezTo>
                  <a:cubicBezTo>
                    <a:pt x="984250" y="2648"/>
                    <a:pt x="1018117" y="92077"/>
                    <a:pt x="1054100" y="92077"/>
                  </a:cubicBezTo>
                  <a:cubicBezTo>
                    <a:pt x="1090083" y="92077"/>
                    <a:pt x="1130300" y="2648"/>
                    <a:pt x="1165225" y="3177"/>
                  </a:cubicBezTo>
                  <a:cubicBezTo>
                    <a:pt x="1200150" y="3706"/>
                    <a:pt x="1230313" y="95252"/>
                    <a:pt x="1263650" y="95252"/>
                  </a:cubicBezTo>
                  <a:cubicBezTo>
                    <a:pt x="1296987" y="95252"/>
                    <a:pt x="1330854" y="3177"/>
                    <a:pt x="1365250" y="3177"/>
                  </a:cubicBezTo>
                  <a:cubicBezTo>
                    <a:pt x="1399646" y="3177"/>
                    <a:pt x="1435100" y="95781"/>
                    <a:pt x="1470025" y="95252"/>
                  </a:cubicBezTo>
                  <a:cubicBezTo>
                    <a:pt x="1504950" y="94723"/>
                    <a:pt x="1538817" y="531"/>
                    <a:pt x="1574800" y="2"/>
                  </a:cubicBezTo>
                  <a:cubicBezTo>
                    <a:pt x="1610783" y="-527"/>
                    <a:pt x="1651000" y="91019"/>
                    <a:pt x="1685925" y="92077"/>
                  </a:cubicBezTo>
                  <a:cubicBezTo>
                    <a:pt x="1720850" y="93135"/>
                    <a:pt x="1750483" y="6352"/>
                    <a:pt x="1784350" y="6352"/>
                  </a:cubicBezTo>
                  <a:cubicBezTo>
                    <a:pt x="1818217" y="6352"/>
                    <a:pt x="1854200" y="92077"/>
                    <a:pt x="1889125" y="92077"/>
                  </a:cubicBezTo>
                  <a:cubicBezTo>
                    <a:pt x="1924050" y="92077"/>
                    <a:pt x="1958975" y="5823"/>
                    <a:pt x="1993900" y="6352"/>
                  </a:cubicBezTo>
                  <a:cubicBezTo>
                    <a:pt x="2028825" y="6881"/>
                    <a:pt x="2063221" y="95252"/>
                    <a:pt x="2098675" y="95252"/>
                  </a:cubicBezTo>
                  <a:cubicBezTo>
                    <a:pt x="2134129" y="95252"/>
                    <a:pt x="2171700" y="6352"/>
                    <a:pt x="2206625" y="6352"/>
                  </a:cubicBezTo>
                  <a:cubicBezTo>
                    <a:pt x="2241550" y="6352"/>
                    <a:pt x="2272242" y="95781"/>
                    <a:pt x="2308225" y="95252"/>
                  </a:cubicBezTo>
                  <a:cubicBezTo>
                    <a:pt x="2344208" y="94723"/>
                    <a:pt x="2388129" y="3706"/>
                    <a:pt x="2422525" y="3177"/>
                  </a:cubicBezTo>
                  <a:cubicBezTo>
                    <a:pt x="2456921" y="2648"/>
                    <a:pt x="2482321" y="91548"/>
                    <a:pt x="2514600" y="92077"/>
                  </a:cubicBezTo>
                  <a:cubicBezTo>
                    <a:pt x="2546879" y="92606"/>
                    <a:pt x="2581275" y="5823"/>
                    <a:pt x="2616200" y="6352"/>
                  </a:cubicBezTo>
                  <a:cubicBezTo>
                    <a:pt x="2651125" y="6881"/>
                    <a:pt x="2688696" y="89431"/>
                    <a:pt x="2724150" y="95252"/>
                  </a:cubicBezTo>
                  <a:cubicBezTo>
                    <a:pt x="2759604" y="101073"/>
                    <a:pt x="2810933" y="49214"/>
                    <a:pt x="2828925" y="41277"/>
                  </a:cubicBezTo>
                  <a:cubicBezTo>
                    <a:pt x="2846917" y="33339"/>
                    <a:pt x="2839508" y="40483"/>
                    <a:pt x="2832100" y="47627"/>
                  </a:cubicBez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115" name="Gerade Verbindung mit Pfeil 114"/>
            <p:cNvCxnSpPr/>
            <p:nvPr/>
          </p:nvCxnSpPr>
          <p:spPr>
            <a:xfrm>
              <a:off x="12939326" y="9564326"/>
              <a:ext cx="112745" cy="0"/>
            </a:xfrm>
            <a:prstGeom prst="straightConnector1">
              <a:avLst/>
            </a:prstGeom>
            <a:ln w="38100" cmpd="sng">
              <a:solidFill>
                <a:schemeClr val="accent1"/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uppieren 130"/>
          <p:cNvGrpSpPr>
            <a:grpSpLocks/>
          </p:cNvGrpSpPr>
          <p:nvPr/>
        </p:nvGrpSpPr>
        <p:grpSpPr bwMode="auto">
          <a:xfrm>
            <a:off x="3578555" y="4104372"/>
            <a:ext cx="290512" cy="606425"/>
            <a:chOff x="7056909" y="9547369"/>
            <a:chExt cx="290280" cy="605834"/>
          </a:xfrm>
        </p:grpSpPr>
        <p:cxnSp>
          <p:nvCxnSpPr>
            <p:cNvPr id="117" name="Gerade Verbindung 116"/>
            <p:cNvCxnSpPr/>
            <p:nvPr/>
          </p:nvCxnSpPr>
          <p:spPr>
            <a:xfrm>
              <a:off x="7056909" y="10153203"/>
              <a:ext cx="25221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Gerade Verbindung 117"/>
            <p:cNvCxnSpPr/>
            <p:nvPr/>
          </p:nvCxnSpPr>
          <p:spPr>
            <a:xfrm flipV="1">
              <a:off x="7182221" y="9550541"/>
              <a:ext cx="0" cy="60266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Gleichschenkliges Dreieck 118"/>
            <p:cNvSpPr/>
            <p:nvPr/>
          </p:nvSpPr>
          <p:spPr>
            <a:xfrm rot="5400000">
              <a:off x="7156860" y="9572730"/>
              <a:ext cx="215690" cy="164968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120" name="Gruppieren 124"/>
          <p:cNvGrpSpPr>
            <a:grpSpLocks noChangeAspect="1"/>
          </p:cNvGrpSpPr>
          <p:nvPr/>
        </p:nvGrpSpPr>
        <p:grpSpPr bwMode="auto">
          <a:xfrm>
            <a:off x="5630236" y="3266864"/>
            <a:ext cx="260350" cy="407988"/>
            <a:chOff x="4860440" y="9073083"/>
            <a:chExt cx="503966" cy="792088"/>
          </a:xfrm>
        </p:grpSpPr>
        <p:sp>
          <p:nvSpPr>
            <p:cNvPr id="121" name="Ellipse 120"/>
            <p:cNvSpPr/>
            <p:nvPr/>
          </p:nvSpPr>
          <p:spPr>
            <a:xfrm>
              <a:off x="4860440" y="9658673"/>
              <a:ext cx="503966" cy="20649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22" name="Gleichschenkliges Dreieck 121"/>
            <p:cNvSpPr/>
            <p:nvPr/>
          </p:nvSpPr>
          <p:spPr>
            <a:xfrm>
              <a:off x="4931119" y="9073083"/>
              <a:ext cx="362610" cy="659559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23" name="Trapezoid 122"/>
            <p:cNvSpPr/>
            <p:nvPr/>
          </p:nvSpPr>
          <p:spPr>
            <a:xfrm>
              <a:off x="4967995" y="9547719"/>
              <a:ext cx="288859" cy="110954"/>
            </a:xfrm>
            <a:prstGeom prst="trapezoid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24" name="Trapezoid 123"/>
            <p:cNvSpPr/>
            <p:nvPr/>
          </p:nvSpPr>
          <p:spPr>
            <a:xfrm>
              <a:off x="5041746" y="9322730"/>
              <a:ext cx="144428" cy="114035"/>
            </a:xfrm>
            <a:prstGeom prst="trapezoid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25" name="Trapezoid 124"/>
            <p:cNvSpPr/>
            <p:nvPr/>
          </p:nvSpPr>
          <p:spPr>
            <a:xfrm>
              <a:off x="4931119" y="9677165"/>
              <a:ext cx="362610" cy="117118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126" name="Gruppierung 6"/>
          <p:cNvGrpSpPr/>
          <p:nvPr/>
        </p:nvGrpSpPr>
        <p:grpSpPr>
          <a:xfrm>
            <a:off x="4388738" y="3298953"/>
            <a:ext cx="934063" cy="426591"/>
            <a:chOff x="3458550" y="9233346"/>
            <a:chExt cx="934063" cy="426591"/>
          </a:xfrm>
        </p:grpSpPr>
        <p:sp>
          <p:nvSpPr>
            <p:cNvPr id="127" name="Würfel 126"/>
            <p:cNvSpPr/>
            <p:nvPr/>
          </p:nvSpPr>
          <p:spPr>
            <a:xfrm>
              <a:off x="3468687" y="9265094"/>
              <a:ext cx="923926" cy="394843"/>
            </a:xfrm>
            <a:prstGeom prst="cube">
              <a:avLst/>
            </a:prstGeom>
            <a:solidFill>
              <a:srgbClr val="FFCC66"/>
            </a:solidFill>
            <a:ln>
              <a:solidFill>
                <a:srgbClr val="F9B3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8" name="Parallelogramm 3"/>
            <p:cNvSpPr/>
            <p:nvPr/>
          </p:nvSpPr>
          <p:spPr>
            <a:xfrm>
              <a:off x="3458550" y="9233346"/>
              <a:ext cx="934063" cy="129299"/>
            </a:xfrm>
            <a:custGeom>
              <a:avLst/>
              <a:gdLst>
                <a:gd name="connsiteX0" fmla="*/ 0 w 1067942"/>
                <a:gd name="connsiteY0" fmla="*/ 191644 h 191644"/>
                <a:gd name="connsiteX1" fmla="*/ 47911 w 1067942"/>
                <a:gd name="connsiteY1" fmla="*/ 0 h 191644"/>
                <a:gd name="connsiteX2" fmla="*/ 1067942 w 1067942"/>
                <a:gd name="connsiteY2" fmla="*/ 0 h 191644"/>
                <a:gd name="connsiteX3" fmla="*/ 1020031 w 1067942"/>
                <a:gd name="connsiteY3" fmla="*/ 191644 h 191644"/>
                <a:gd name="connsiteX4" fmla="*/ 0 w 1067942"/>
                <a:gd name="connsiteY4" fmla="*/ 191644 h 191644"/>
                <a:gd name="connsiteX0" fmla="*/ 0 w 1193585"/>
                <a:gd name="connsiteY0" fmla="*/ 212585 h 212585"/>
                <a:gd name="connsiteX1" fmla="*/ 47911 w 1193585"/>
                <a:gd name="connsiteY1" fmla="*/ 20941 h 212585"/>
                <a:gd name="connsiteX2" fmla="*/ 1193585 w 1193585"/>
                <a:gd name="connsiteY2" fmla="*/ 0 h 212585"/>
                <a:gd name="connsiteX3" fmla="*/ 1020031 w 1193585"/>
                <a:gd name="connsiteY3" fmla="*/ 212585 h 212585"/>
                <a:gd name="connsiteX4" fmla="*/ 0 w 1193585"/>
                <a:gd name="connsiteY4" fmla="*/ 212585 h 212585"/>
                <a:gd name="connsiteX0" fmla="*/ 0 w 1179625"/>
                <a:gd name="connsiteY0" fmla="*/ 191644 h 191644"/>
                <a:gd name="connsiteX1" fmla="*/ 47911 w 1179625"/>
                <a:gd name="connsiteY1" fmla="*/ 0 h 191644"/>
                <a:gd name="connsiteX2" fmla="*/ 1179625 w 1179625"/>
                <a:gd name="connsiteY2" fmla="*/ 20940 h 191644"/>
                <a:gd name="connsiteX3" fmla="*/ 1020031 w 1179625"/>
                <a:gd name="connsiteY3" fmla="*/ 191644 h 191644"/>
                <a:gd name="connsiteX4" fmla="*/ 0 w 1179625"/>
                <a:gd name="connsiteY4" fmla="*/ 191644 h 191644"/>
                <a:gd name="connsiteX0" fmla="*/ 0 w 1179625"/>
                <a:gd name="connsiteY0" fmla="*/ 170704 h 170704"/>
                <a:gd name="connsiteX1" fmla="*/ 180534 w 1179625"/>
                <a:gd name="connsiteY1" fmla="*/ 13961 h 170704"/>
                <a:gd name="connsiteX2" fmla="*/ 1179625 w 1179625"/>
                <a:gd name="connsiteY2" fmla="*/ 0 h 170704"/>
                <a:gd name="connsiteX3" fmla="*/ 1020031 w 1179625"/>
                <a:gd name="connsiteY3" fmla="*/ 170704 h 170704"/>
                <a:gd name="connsiteX4" fmla="*/ 0 w 1179625"/>
                <a:gd name="connsiteY4" fmla="*/ 170704 h 170704"/>
                <a:gd name="connsiteX0" fmla="*/ 0 w 1179625"/>
                <a:gd name="connsiteY0" fmla="*/ 156743 h 156743"/>
                <a:gd name="connsiteX1" fmla="*/ 180534 w 1179625"/>
                <a:gd name="connsiteY1" fmla="*/ 0 h 156743"/>
                <a:gd name="connsiteX2" fmla="*/ 1179625 w 1179625"/>
                <a:gd name="connsiteY2" fmla="*/ 13960 h 156743"/>
                <a:gd name="connsiteX3" fmla="*/ 1020031 w 1179625"/>
                <a:gd name="connsiteY3" fmla="*/ 156743 h 156743"/>
                <a:gd name="connsiteX4" fmla="*/ 0 w 1179625"/>
                <a:gd name="connsiteY4" fmla="*/ 156743 h 156743"/>
                <a:gd name="connsiteX0" fmla="*/ 0 w 1193585"/>
                <a:gd name="connsiteY0" fmla="*/ 170704 h 170704"/>
                <a:gd name="connsiteX1" fmla="*/ 180534 w 1193585"/>
                <a:gd name="connsiteY1" fmla="*/ 13961 h 170704"/>
                <a:gd name="connsiteX2" fmla="*/ 1193585 w 1193585"/>
                <a:gd name="connsiteY2" fmla="*/ 0 h 170704"/>
                <a:gd name="connsiteX3" fmla="*/ 1020031 w 1193585"/>
                <a:gd name="connsiteY3" fmla="*/ 170704 h 170704"/>
                <a:gd name="connsiteX4" fmla="*/ 0 w 1193585"/>
                <a:gd name="connsiteY4" fmla="*/ 170704 h 170704"/>
                <a:gd name="connsiteX0" fmla="*/ 0 w 1158684"/>
                <a:gd name="connsiteY0" fmla="*/ 156744 h 156744"/>
                <a:gd name="connsiteX1" fmla="*/ 180534 w 1158684"/>
                <a:gd name="connsiteY1" fmla="*/ 1 h 156744"/>
                <a:gd name="connsiteX2" fmla="*/ 1158684 w 1158684"/>
                <a:gd name="connsiteY2" fmla="*/ 0 h 156744"/>
                <a:gd name="connsiteX3" fmla="*/ 1020031 w 1158684"/>
                <a:gd name="connsiteY3" fmla="*/ 156744 h 156744"/>
                <a:gd name="connsiteX4" fmla="*/ 0 w 1158684"/>
                <a:gd name="connsiteY4" fmla="*/ 156744 h 15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8684" h="156744">
                  <a:moveTo>
                    <a:pt x="0" y="156744"/>
                  </a:moveTo>
                  <a:lnTo>
                    <a:pt x="180534" y="1"/>
                  </a:lnTo>
                  <a:lnTo>
                    <a:pt x="1158684" y="0"/>
                  </a:lnTo>
                  <a:lnTo>
                    <a:pt x="1020031" y="156744"/>
                  </a:lnTo>
                  <a:lnTo>
                    <a:pt x="0" y="156744"/>
                  </a:lnTo>
                  <a:close/>
                </a:path>
              </a:pathLst>
            </a:custGeom>
            <a:solidFill>
              <a:srgbClr val="AC693C"/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softEdge rad="139700"/>
            </a:effectLst>
            <a:scene3d>
              <a:camera prst="orthographicFront"/>
              <a:lightRig rig="threePt" dir="t"/>
            </a:scene3d>
            <a:sp3d>
              <a:bevelT w="88900" h="190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29" name="Würfel 128"/>
          <p:cNvSpPr/>
          <p:nvPr/>
        </p:nvSpPr>
        <p:spPr>
          <a:xfrm flipV="1">
            <a:off x="4326325" y="4143243"/>
            <a:ext cx="927113" cy="354058"/>
          </a:xfrm>
          <a:prstGeom prst="cube">
            <a:avLst>
              <a:gd name="adj" fmla="val 17723"/>
            </a:avLst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softEdge rad="31750"/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30" name="Würfel 129"/>
          <p:cNvSpPr/>
          <p:nvPr/>
        </p:nvSpPr>
        <p:spPr>
          <a:xfrm flipV="1">
            <a:off x="5470449" y="4119428"/>
            <a:ext cx="586275" cy="495389"/>
          </a:xfrm>
          <a:prstGeom prst="cube">
            <a:avLst>
              <a:gd name="adj" fmla="val 17723"/>
            </a:avLst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softEdge rad="31750"/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31" name="Würfel 130"/>
          <p:cNvSpPr/>
          <p:nvPr/>
        </p:nvSpPr>
        <p:spPr>
          <a:xfrm>
            <a:off x="3385112" y="5034279"/>
            <a:ext cx="1379538" cy="404813"/>
          </a:xfrm>
          <a:prstGeom prst="cube">
            <a:avLst>
              <a:gd name="adj" fmla="val 87404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132" name="Gruppieren 66"/>
          <p:cNvGrpSpPr>
            <a:grpSpLocks/>
          </p:cNvGrpSpPr>
          <p:nvPr/>
        </p:nvGrpSpPr>
        <p:grpSpPr bwMode="auto">
          <a:xfrm>
            <a:off x="4925388" y="4954286"/>
            <a:ext cx="1173162" cy="601662"/>
            <a:chOff x="8894922" y="9218409"/>
            <a:chExt cx="1173146" cy="601331"/>
          </a:xfrm>
        </p:grpSpPr>
        <p:sp>
          <p:nvSpPr>
            <p:cNvPr id="133" name="Rechteck 132"/>
            <p:cNvSpPr>
              <a:spLocks noChangeAspect="1"/>
            </p:cNvSpPr>
            <p:nvPr/>
          </p:nvSpPr>
          <p:spPr>
            <a:xfrm rot="16200000">
              <a:off x="8636325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34" name="Rechteck 133"/>
            <p:cNvSpPr>
              <a:spLocks noChangeAspect="1"/>
            </p:cNvSpPr>
            <p:nvPr/>
          </p:nvSpPr>
          <p:spPr>
            <a:xfrm rot="16200000">
              <a:off x="8842697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35" name="Rechteck 134"/>
            <p:cNvSpPr>
              <a:spLocks noChangeAspect="1"/>
            </p:cNvSpPr>
            <p:nvPr/>
          </p:nvSpPr>
          <p:spPr>
            <a:xfrm rot="16200000">
              <a:off x="9076056" y="9477006"/>
              <a:ext cx="601331" cy="8413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36" name="Rechteck 135"/>
            <p:cNvSpPr>
              <a:spLocks noChangeAspect="1"/>
            </p:cNvSpPr>
            <p:nvPr/>
          </p:nvSpPr>
          <p:spPr>
            <a:xfrm rot="16200000">
              <a:off x="9285603" y="9477006"/>
              <a:ext cx="601331" cy="8413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37" name="Rechteck 136"/>
            <p:cNvSpPr>
              <a:spLocks noChangeAspect="1"/>
            </p:cNvSpPr>
            <p:nvPr/>
          </p:nvSpPr>
          <p:spPr>
            <a:xfrm rot="16200000">
              <a:off x="9492769" y="9477800"/>
              <a:ext cx="601331" cy="82549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38" name="Rechteck 137"/>
            <p:cNvSpPr>
              <a:spLocks noChangeAspect="1"/>
            </p:cNvSpPr>
            <p:nvPr/>
          </p:nvSpPr>
          <p:spPr>
            <a:xfrm rot="16200000">
              <a:off x="9725335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139" name="Rechteck 138"/>
          <p:cNvSpPr>
            <a:spLocks noChangeAspect="1"/>
          </p:cNvSpPr>
          <p:nvPr/>
        </p:nvSpPr>
        <p:spPr>
          <a:xfrm rot="16200000">
            <a:off x="6134399" y="5820290"/>
            <a:ext cx="600075" cy="8255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140" name="Gruppieren 92"/>
          <p:cNvGrpSpPr>
            <a:grpSpLocks noChangeAspect="1"/>
          </p:cNvGrpSpPr>
          <p:nvPr/>
        </p:nvGrpSpPr>
        <p:grpSpPr bwMode="auto">
          <a:xfrm>
            <a:off x="4295543" y="5745579"/>
            <a:ext cx="503237" cy="503238"/>
            <a:chOff x="9174067" y="8136979"/>
            <a:chExt cx="576064" cy="576000"/>
          </a:xfrm>
        </p:grpSpPr>
        <p:sp>
          <p:nvSpPr>
            <p:cNvPr id="141" name="Rechteck 140"/>
            <p:cNvSpPr/>
            <p:nvPr/>
          </p:nvSpPr>
          <p:spPr>
            <a:xfrm>
              <a:off x="9174067" y="8136979"/>
              <a:ext cx="576064" cy="5760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142" name="Ellipse 141"/>
            <p:cNvSpPr/>
            <p:nvPr/>
          </p:nvSpPr>
          <p:spPr>
            <a:xfrm>
              <a:off x="9246757" y="8216928"/>
              <a:ext cx="179906" cy="1798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43" name="Ellipse 142"/>
            <p:cNvSpPr/>
            <p:nvPr/>
          </p:nvSpPr>
          <p:spPr>
            <a:xfrm>
              <a:off x="9490266" y="8216928"/>
              <a:ext cx="179906" cy="1798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44" name="Ellipse 143"/>
            <p:cNvSpPr/>
            <p:nvPr/>
          </p:nvSpPr>
          <p:spPr>
            <a:xfrm>
              <a:off x="9246757" y="8451326"/>
              <a:ext cx="179906" cy="1798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45" name="Ellipse 144"/>
            <p:cNvSpPr/>
            <p:nvPr/>
          </p:nvSpPr>
          <p:spPr>
            <a:xfrm>
              <a:off x="9490266" y="8451326"/>
              <a:ext cx="179906" cy="1798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146" name="Gruppieren 263"/>
          <p:cNvGrpSpPr>
            <a:grpSpLocks/>
          </p:cNvGrpSpPr>
          <p:nvPr/>
        </p:nvGrpSpPr>
        <p:grpSpPr bwMode="auto">
          <a:xfrm>
            <a:off x="2615960" y="3432940"/>
            <a:ext cx="1487487" cy="227013"/>
            <a:chOff x="4824751" y="9203683"/>
            <a:chExt cx="1487120" cy="274930"/>
          </a:xfrm>
          <a:scene3d>
            <a:camera prst="perspectiveRelaxedModerately"/>
            <a:lightRig rig="threePt" dir="t"/>
          </a:scene3d>
        </p:grpSpPr>
        <p:sp>
          <p:nvSpPr>
            <p:cNvPr id="147" name="Rechteck 146"/>
            <p:cNvSpPr/>
            <p:nvPr/>
          </p:nvSpPr>
          <p:spPr>
            <a:xfrm>
              <a:off x="4961242" y="9348300"/>
              <a:ext cx="44439" cy="130313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48" name="Rechteck 147"/>
            <p:cNvSpPr/>
            <p:nvPr/>
          </p:nvSpPr>
          <p:spPr>
            <a:xfrm>
              <a:off x="6121418" y="9348300"/>
              <a:ext cx="44439" cy="130313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49" name="Würfel 148"/>
            <p:cNvSpPr/>
            <p:nvPr/>
          </p:nvSpPr>
          <p:spPr>
            <a:xfrm flipV="1">
              <a:off x="4824751" y="9203683"/>
              <a:ext cx="1487120" cy="227254"/>
            </a:xfrm>
            <a:prstGeom prst="cube">
              <a:avLst>
                <a:gd name="adj" fmla="val 17723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8553400" y="3748609"/>
            <a:ext cx="9361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Großtor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Kleintor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Minitor</a:t>
            </a:r>
            <a:endParaRPr lang="de-DE" dirty="0" smtClean="0"/>
          </a:p>
        </p:txBody>
      </p:sp>
      <p:sp>
        <p:nvSpPr>
          <p:cNvPr id="150" name="Oval 37"/>
          <p:cNvSpPr>
            <a:spLocks noChangeAspect="1"/>
          </p:cNvSpPr>
          <p:nvPr/>
        </p:nvSpPr>
        <p:spPr>
          <a:xfrm>
            <a:off x="6864502" y="1785844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DA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51" name="Oval 38"/>
          <p:cNvSpPr>
            <a:spLocks noChangeAspect="1"/>
          </p:cNvSpPr>
          <p:nvPr/>
        </p:nvSpPr>
        <p:spPr>
          <a:xfrm>
            <a:off x="6864502" y="1567512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ST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52" name="Oval 41"/>
          <p:cNvSpPr>
            <a:spLocks noChangeAspect="1"/>
          </p:cNvSpPr>
          <p:nvPr/>
        </p:nvSpPr>
        <p:spPr>
          <a:xfrm>
            <a:off x="6864502" y="2221975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err="1" smtClean="0">
                <a:solidFill>
                  <a:schemeClr val="tx1"/>
                </a:solidFill>
              </a:rPr>
              <a:t>Av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53" name="Oval 42"/>
          <p:cNvSpPr>
            <a:spLocks noChangeAspect="1"/>
          </p:cNvSpPr>
          <p:nvPr/>
        </p:nvSpPr>
        <p:spPr>
          <a:xfrm>
            <a:off x="6864502" y="2436370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A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54" name="Oval 44"/>
          <p:cNvSpPr>
            <a:spLocks noChangeAspect="1"/>
          </p:cNvSpPr>
          <p:nvPr/>
        </p:nvSpPr>
        <p:spPr>
          <a:xfrm>
            <a:off x="6864502" y="2656222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L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55" name="Oval 45"/>
          <p:cNvSpPr>
            <a:spLocks noChangeAspect="1"/>
          </p:cNvSpPr>
          <p:nvPr/>
        </p:nvSpPr>
        <p:spPr>
          <a:xfrm>
            <a:off x="6864502" y="2879380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56" name="Oval 48"/>
          <p:cNvSpPr>
            <a:spLocks noChangeAspect="1"/>
          </p:cNvSpPr>
          <p:nvPr/>
        </p:nvSpPr>
        <p:spPr>
          <a:xfrm>
            <a:off x="6864502" y="331023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2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57" name="Oval 49"/>
          <p:cNvSpPr>
            <a:spLocks noChangeAspect="1"/>
          </p:cNvSpPr>
          <p:nvPr/>
        </p:nvSpPr>
        <p:spPr>
          <a:xfrm>
            <a:off x="6864502" y="2004027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de-DE" sz="800" dirty="0" smtClean="0">
                <a:solidFill>
                  <a:schemeClr val="tx1"/>
                </a:solidFill>
              </a:rPr>
              <a:t>AA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58" name="Oval 50"/>
          <p:cNvSpPr>
            <a:spLocks noChangeAspect="1"/>
          </p:cNvSpPr>
          <p:nvPr/>
        </p:nvSpPr>
        <p:spPr>
          <a:xfrm>
            <a:off x="6864502" y="3095678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1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59" name="Oval 37"/>
          <p:cNvSpPr>
            <a:spLocks noChangeAspect="1"/>
          </p:cNvSpPr>
          <p:nvPr/>
        </p:nvSpPr>
        <p:spPr>
          <a:xfrm>
            <a:off x="6468438" y="178873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DA</a:t>
            </a:r>
            <a:endParaRPr lang="de-DE" sz="600" dirty="0">
              <a:solidFill>
                <a:schemeClr val="bg1"/>
              </a:solidFill>
            </a:endParaRPr>
          </a:p>
        </p:txBody>
      </p:sp>
      <p:sp>
        <p:nvSpPr>
          <p:cNvPr id="160" name="Oval 38"/>
          <p:cNvSpPr>
            <a:spLocks noChangeAspect="1"/>
          </p:cNvSpPr>
          <p:nvPr/>
        </p:nvSpPr>
        <p:spPr>
          <a:xfrm>
            <a:off x="6465168" y="1571804"/>
            <a:ext cx="183270" cy="18327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ST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61" name="Oval 41"/>
          <p:cNvSpPr>
            <a:spLocks noChangeAspect="1"/>
          </p:cNvSpPr>
          <p:nvPr/>
        </p:nvSpPr>
        <p:spPr>
          <a:xfrm>
            <a:off x="6468438" y="2224863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err="1" smtClean="0">
                <a:solidFill>
                  <a:schemeClr val="bg1"/>
                </a:solidFill>
              </a:rPr>
              <a:t>Av</a:t>
            </a:r>
            <a:endParaRPr lang="de-DE" sz="600" dirty="0">
              <a:solidFill>
                <a:schemeClr val="bg1"/>
              </a:solidFill>
            </a:endParaRPr>
          </a:p>
        </p:txBody>
      </p:sp>
      <p:sp>
        <p:nvSpPr>
          <p:cNvPr id="162" name="Oval 42"/>
          <p:cNvSpPr>
            <a:spLocks noChangeAspect="1"/>
          </p:cNvSpPr>
          <p:nvPr/>
        </p:nvSpPr>
        <p:spPr>
          <a:xfrm>
            <a:off x="6468438" y="2439258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A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63" name="Oval 44"/>
          <p:cNvSpPr>
            <a:spLocks noChangeAspect="1"/>
          </p:cNvSpPr>
          <p:nvPr/>
        </p:nvSpPr>
        <p:spPr>
          <a:xfrm>
            <a:off x="6468438" y="265911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L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64" name="Oval 45"/>
          <p:cNvSpPr>
            <a:spLocks noChangeAspect="1"/>
          </p:cNvSpPr>
          <p:nvPr/>
        </p:nvSpPr>
        <p:spPr>
          <a:xfrm>
            <a:off x="6468438" y="2882268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65" name="Oval 48"/>
          <p:cNvSpPr>
            <a:spLocks noChangeAspect="1"/>
          </p:cNvSpPr>
          <p:nvPr/>
        </p:nvSpPr>
        <p:spPr>
          <a:xfrm>
            <a:off x="6468438" y="3313121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6" name="Oval 49"/>
          <p:cNvSpPr>
            <a:spLocks noChangeAspect="1"/>
          </p:cNvSpPr>
          <p:nvPr/>
        </p:nvSpPr>
        <p:spPr>
          <a:xfrm>
            <a:off x="6468438" y="2006913"/>
            <a:ext cx="180000" cy="18000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AA</a:t>
            </a:r>
            <a:endParaRPr lang="de-DE" sz="400" dirty="0">
              <a:solidFill>
                <a:schemeClr val="bg1"/>
              </a:solidFill>
            </a:endParaRPr>
          </a:p>
        </p:txBody>
      </p:sp>
      <p:sp>
        <p:nvSpPr>
          <p:cNvPr id="167" name="Oval 50"/>
          <p:cNvSpPr>
            <a:spLocks noChangeAspect="1"/>
          </p:cNvSpPr>
          <p:nvPr/>
        </p:nvSpPr>
        <p:spPr>
          <a:xfrm>
            <a:off x="6468438" y="3098566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8" name="Oval 48"/>
          <p:cNvSpPr>
            <a:spLocks noChangeAspect="1"/>
          </p:cNvSpPr>
          <p:nvPr/>
        </p:nvSpPr>
        <p:spPr>
          <a:xfrm>
            <a:off x="6468438" y="3529491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69" name="Oval 48"/>
          <p:cNvSpPr>
            <a:spLocks noChangeAspect="1"/>
          </p:cNvSpPr>
          <p:nvPr/>
        </p:nvSpPr>
        <p:spPr>
          <a:xfrm>
            <a:off x="6468438" y="374935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bg1"/>
                </a:solidFill>
              </a:rPr>
              <a:t>4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70" name="Oval 48"/>
          <p:cNvSpPr>
            <a:spLocks noChangeAspect="1"/>
          </p:cNvSpPr>
          <p:nvPr/>
        </p:nvSpPr>
        <p:spPr>
          <a:xfrm>
            <a:off x="6471708" y="396746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bg1"/>
                </a:solidFill>
              </a:rPr>
              <a:t>5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71" name="Oval 48"/>
          <p:cNvSpPr>
            <a:spLocks noChangeAspect="1"/>
          </p:cNvSpPr>
          <p:nvPr/>
        </p:nvSpPr>
        <p:spPr>
          <a:xfrm>
            <a:off x="6471708" y="4185104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bg1"/>
                </a:solidFill>
              </a:rPr>
              <a:t>6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72" name="Oval 50"/>
          <p:cNvSpPr>
            <a:spLocks noChangeAspect="1"/>
          </p:cNvSpPr>
          <p:nvPr/>
        </p:nvSpPr>
        <p:spPr>
          <a:xfrm>
            <a:off x="6864502" y="352949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3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73" name="Oval 50"/>
          <p:cNvSpPr>
            <a:spLocks noChangeAspect="1"/>
          </p:cNvSpPr>
          <p:nvPr/>
        </p:nvSpPr>
        <p:spPr>
          <a:xfrm>
            <a:off x="6871390" y="3749357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4" name="Oval 50"/>
          <p:cNvSpPr>
            <a:spLocks noChangeAspect="1"/>
          </p:cNvSpPr>
          <p:nvPr/>
        </p:nvSpPr>
        <p:spPr>
          <a:xfrm>
            <a:off x="6879010" y="3967460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5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75" name="Oval 50"/>
          <p:cNvSpPr>
            <a:spLocks noChangeAspect="1"/>
          </p:cNvSpPr>
          <p:nvPr/>
        </p:nvSpPr>
        <p:spPr>
          <a:xfrm>
            <a:off x="6879010" y="4185104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6</a:t>
            </a:r>
            <a:endParaRPr lang="de-DE" sz="1100" dirty="0">
              <a:solidFill>
                <a:schemeClr val="tx1"/>
              </a:solidFill>
            </a:endParaRPr>
          </a:p>
        </p:txBody>
      </p:sp>
      <p:pic>
        <p:nvPicPr>
          <p:cNvPr id="176" name="Grafik 1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977" y="3949176"/>
            <a:ext cx="254016" cy="255792"/>
          </a:xfrm>
          <a:prstGeom prst="rect">
            <a:avLst/>
          </a:prstGeom>
        </p:spPr>
      </p:pic>
      <p:pic>
        <p:nvPicPr>
          <p:cNvPr id="4" name="Grafik 3">
            <a:hlinkClick r:id="rId4"/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49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4" name="Oval 8"/>
          <p:cNvSpPr>
            <a:spLocks noChangeAspect="1"/>
          </p:cNvSpPr>
          <p:nvPr/>
        </p:nvSpPr>
        <p:spPr>
          <a:xfrm>
            <a:off x="10735292" y="3140968"/>
            <a:ext cx="180020" cy="18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95" name="Oval 9"/>
          <p:cNvSpPr>
            <a:spLocks noChangeAspect="1"/>
          </p:cNvSpPr>
          <p:nvPr/>
        </p:nvSpPr>
        <p:spPr>
          <a:xfrm>
            <a:off x="10735292" y="3411797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05" name="Rahmen 33"/>
          <p:cNvSpPr>
            <a:spLocks/>
          </p:cNvSpPr>
          <p:nvPr/>
        </p:nvSpPr>
        <p:spPr>
          <a:xfrm>
            <a:off x="6681275" y="-822576"/>
            <a:ext cx="1121538" cy="747692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sp>
        <p:nvSpPr>
          <p:cNvPr id="106" name="Dreieck 34"/>
          <p:cNvSpPr>
            <a:spLocks noChangeAspect="1"/>
          </p:cNvSpPr>
          <p:nvPr/>
        </p:nvSpPr>
        <p:spPr>
          <a:xfrm>
            <a:off x="8027188" y="-822659"/>
            <a:ext cx="747775" cy="747775"/>
          </a:xfrm>
          <a:prstGeom prst="triangl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107" name="Ring 35"/>
          <p:cNvSpPr>
            <a:spLocks noChangeAspect="1"/>
          </p:cNvSpPr>
          <p:nvPr/>
        </p:nvSpPr>
        <p:spPr>
          <a:xfrm>
            <a:off x="8924601" y="-822659"/>
            <a:ext cx="747692" cy="747775"/>
          </a:xfrm>
          <a:prstGeom prst="donut">
            <a:avLst>
              <a:gd name="adj" fmla="val 0"/>
            </a:avLst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08" name="Rahmen 36"/>
          <p:cNvSpPr>
            <a:spLocks noChangeAspect="1"/>
          </p:cNvSpPr>
          <p:nvPr/>
        </p:nvSpPr>
        <p:spPr>
          <a:xfrm>
            <a:off x="5684158" y="-822659"/>
            <a:ext cx="747692" cy="747775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cxnSp>
        <p:nvCxnSpPr>
          <p:cNvPr id="118" name="Gerade Verbindung 117"/>
          <p:cNvCxnSpPr/>
          <p:nvPr/>
        </p:nvCxnSpPr>
        <p:spPr>
          <a:xfrm>
            <a:off x="9921552" y="-822659"/>
            <a:ext cx="0" cy="74769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ing 55"/>
          <p:cNvSpPr>
            <a:spLocks noChangeAspect="1"/>
          </p:cNvSpPr>
          <p:nvPr/>
        </p:nvSpPr>
        <p:spPr>
          <a:xfrm>
            <a:off x="2018662" y="-622664"/>
            <a:ext cx="72000" cy="72000"/>
          </a:xfrm>
          <a:prstGeom prst="donut">
            <a:avLst>
              <a:gd name="adj" fmla="val 310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20" name="Dreieck 56"/>
          <p:cNvSpPr>
            <a:spLocks noChangeAspect="1"/>
          </p:cNvSpPr>
          <p:nvPr/>
        </p:nvSpPr>
        <p:spPr>
          <a:xfrm>
            <a:off x="2000815" y="-910696"/>
            <a:ext cx="71991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121" name="Abschrägung 57"/>
          <p:cNvSpPr>
            <a:spLocks noChangeAspect="1"/>
          </p:cNvSpPr>
          <p:nvPr/>
        </p:nvSpPr>
        <p:spPr>
          <a:xfrm>
            <a:off x="2000672" y="-1156120"/>
            <a:ext cx="71991" cy="72000"/>
          </a:xfrm>
          <a:prstGeom prst="bevel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2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de-DE" sz="2000" b="1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Ring 58"/>
          <p:cNvSpPr>
            <a:spLocks noChangeAspect="1"/>
          </p:cNvSpPr>
          <p:nvPr/>
        </p:nvSpPr>
        <p:spPr>
          <a:xfrm>
            <a:off x="-35793" y="-819472"/>
            <a:ext cx="180000" cy="180000"/>
          </a:xfrm>
          <a:prstGeom prst="donut">
            <a:avLst>
              <a:gd name="adj" fmla="val 2860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cxnSp>
        <p:nvCxnSpPr>
          <p:cNvPr id="123" name="Gerade Verbindung 122"/>
          <p:cNvCxnSpPr/>
          <p:nvPr/>
        </p:nvCxnSpPr>
        <p:spPr>
          <a:xfrm>
            <a:off x="-4850" y="-447398"/>
            <a:ext cx="18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123"/>
          <p:cNvCxnSpPr/>
          <p:nvPr/>
        </p:nvCxnSpPr>
        <p:spPr>
          <a:xfrm flipH="1">
            <a:off x="-87560" y="-539572"/>
            <a:ext cx="498" cy="180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522" y="3068960"/>
            <a:ext cx="205818" cy="27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" name="Rechteck 135"/>
          <p:cNvSpPr>
            <a:spLocks noChangeAspect="1"/>
          </p:cNvSpPr>
          <p:nvPr/>
        </p:nvSpPr>
        <p:spPr>
          <a:xfrm>
            <a:off x="2018654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 smtClean="0"/>
              <a:t>A</a:t>
            </a:r>
            <a:endParaRPr lang="de-DE" sz="900" dirty="0"/>
          </a:p>
        </p:txBody>
      </p:sp>
      <p:sp>
        <p:nvSpPr>
          <p:cNvPr id="137" name="Rechteck 136"/>
          <p:cNvSpPr>
            <a:spLocks noChangeAspect="1"/>
          </p:cNvSpPr>
          <p:nvPr/>
        </p:nvSpPr>
        <p:spPr>
          <a:xfrm>
            <a:off x="2018654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B</a:t>
            </a:r>
          </a:p>
        </p:txBody>
      </p:sp>
      <p:sp>
        <p:nvSpPr>
          <p:cNvPr id="138" name="Rechteck 137"/>
          <p:cNvSpPr>
            <a:spLocks noChangeAspect="1"/>
          </p:cNvSpPr>
          <p:nvPr/>
        </p:nvSpPr>
        <p:spPr>
          <a:xfrm>
            <a:off x="2018654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C</a:t>
            </a:r>
          </a:p>
        </p:txBody>
      </p:sp>
      <p:sp>
        <p:nvSpPr>
          <p:cNvPr id="139" name="Rechteck 138"/>
          <p:cNvSpPr>
            <a:spLocks noChangeAspect="1"/>
          </p:cNvSpPr>
          <p:nvPr/>
        </p:nvSpPr>
        <p:spPr>
          <a:xfrm>
            <a:off x="2153893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D</a:t>
            </a:r>
          </a:p>
        </p:txBody>
      </p:sp>
      <p:sp>
        <p:nvSpPr>
          <p:cNvPr id="140" name="Rechteck 139"/>
          <p:cNvSpPr>
            <a:spLocks noChangeAspect="1"/>
          </p:cNvSpPr>
          <p:nvPr/>
        </p:nvSpPr>
        <p:spPr>
          <a:xfrm>
            <a:off x="2153893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 smtClean="0"/>
              <a:t>E</a:t>
            </a:r>
            <a:endParaRPr lang="de-DE" sz="900" dirty="0"/>
          </a:p>
        </p:txBody>
      </p:sp>
      <p:sp>
        <p:nvSpPr>
          <p:cNvPr id="141" name="Rechteck 140"/>
          <p:cNvSpPr>
            <a:spLocks noChangeAspect="1"/>
          </p:cNvSpPr>
          <p:nvPr/>
        </p:nvSpPr>
        <p:spPr>
          <a:xfrm>
            <a:off x="2153893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 smtClean="0"/>
              <a:t>F</a:t>
            </a:r>
            <a:endParaRPr lang="de-DE" sz="900" dirty="0"/>
          </a:p>
        </p:txBody>
      </p:sp>
      <p:grpSp>
        <p:nvGrpSpPr>
          <p:cNvPr id="142" name="Gruppierung 56"/>
          <p:cNvGrpSpPr>
            <a:grpSpLocks noChangeAspect="1"/>
          </p:cNvGrpSpPr>
          <p:nvPr/>
        </p:nvGrpSpPr>
        <p:grpSpPr>
          <a:xfrm>
            <a:off x="10788698" y="188640"/>
            <a:ext cx="237599" cy="720000"/>
            <a:chOff x="1556792" y="7258050"/>
            <a:chExt cx="237599" cy="720000"/>
          </a:xfrm>
        </p:grpSpPr>
        <p:sp>
          <p:nvSpPr>
            <p:cNvPr id="143" name="Abgerundetes Rechteck 142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4" name="Gerade Verbindung 143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uppierung 59"/>
          <p:cNvGrpSpPr>
            <a:grpSpLocks noChangeAspect="1"/>
          </p:cNvGrpSpPr>
          <p:nvPr/>
        </p:nvGrpSpPr>
        <p:grpSpPr>
          <a:xfrm>
            <a:off x="10842034" y="1070412"/>
            <a:ext cx="178199" cy="540000"/>
            <a:chOff x="1556792" y="7258050"/>
            <a:chExt cx="237599" cy="720000"/>
          </a:xfrm>
        </p:grpSpPr>
        <p:sp>
          <p:nvSpPr>
            <p:cNvPr id="146" name="Abgerundetes Rechteck 145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7" name="Gerade Verbindung 146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uppierung 62"/>
          <p:cNvGrpSpPr>
            <a:grpSpLocks noChangeAspect="1"/>
          </p:cNvGrpSpPr>
          <p:nvPr/>
        </p:nvGrpSpPr>
        <p:grpSpPr>
          <a:xfrm>
            <a:off x="10929714" y="1763444"/>
            <a:ext cx="89100" cy="270000"/>
            <a:chOff x="1556792" y="7258050"/>
            <a:chExt cx="237599" cy="720000"/>
          </a:xfrm>
        </p:grpSpPr>
        <p:sp>
          <p:nvSpPr>
            <p:cNvPr id="149" name="Abgerundetes Rechteck 148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0" name="Gerade Verbindung 149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uppieren 130"/>
          <p:cNvGrpSpPr>
            <a:grpSpLocks/>
          </p:cNvGrpSpPr>
          <p:nvPr/>
        </p:nvGrpSpPr>
        <p:grpSpPr bwMode="auto">
          <a:xfrm>
            <a:off x="-2942852" y="252617"/>
            <a:ext cx="290512" cy="606425"/>
            <a:chOff x="7056909" y="9547369"/>
            <a:chExt cx="290280" cy="605834"/>
          </a:xfrm>
        </p:grpSpPr>
        <p:cxnSp>
          <p:nvCxnSpPr>
            <p:cNvPr id="61" name="Gerade Verbindung 60"/>
            <p:cNvCxnSpPr/>
            <p:nvPr/>
          </p:nvCxnSpPr>
          <p:spPr>
            <a:xfrm>
              <a:off x="7056909" y="10153203"/>
              <a:ext cx="25221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 flipV="1">
              <a:off x="7182221" y="9550541"/>
              <a:ext cx="0" cy="60266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Gleichschenkliges Dreieck 62"/>
            <p:cNvSpPr/>
            <p:nvPr/>
          </p:nvSpPr>
          <p:spPr>
            <a:xfrm rot="5400000">
              <a:off x="7156860" y="9572730"/>
              <a:ext cx="215690" cy="164968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64" name="Gruppieren 124"/>
          <p:cNvGrpSpPr>
            <a:grpSpLocks noChangeAspect="1"/>
          </p:cNvGrpSpPr>
          <p:nvPr/>
        </p:nvGrpSpPr>
        <p:grpSpPr bwMode="auto">
          <a:xfrm>
            <a:off x="-2929966" y="1131030"/>
            <a:ext cx="260350" cy="407988"/>
            <a:chOff x="4860440" y="9073083"/>
            <a:chExt cx="503966" cy="792088"/>
          </a:xfrm>
        </p:grpSpPr>
        <p:sp>
          <p:nvSpPr>
            <p:cNvPr id="65" name="Ellipse 64"/>
            <p:cNvSpPr/>
            <p:nvPr/>
          </p:nvSpPr>
          <p:spPr>
            <a:xfrm>
              <a:off x="4860440" y="9658673"/>
              <a:ext cx="503966" cy="20649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6" name="Gleichschenkliges Dreieck 65"/>
            <p:cNvSpPr/>
            <p:nvPr/>
          </p:nvSpPr>
          <p:spPr>
            <a:xfrm>
              <a:off x="4931119" y="9073083"/>
              <a:ext cx="362610" cy="659559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7" name="Trapezoid 66"/>
            <p:cNvSpPr/>
            <p:nvPr/>
          </p:nvSpPr>
          <p:spPr>
            <a:xfrm>
              <a:off x="4967995" y="9547719"/>
              <a:ext cx="288859" cy="110954"/>
            </a:xfrm>
            <a:prstGeom prst="trapezoid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8" name="Trapezoid 67"/>
            <p:cNvSpPr/>
            <p:nvPr/>
          </p:nvSpPr>
          <p:spPr>
            <a:xfrm>
              <a:off x="5041746" y="9322730"/>
              <a:ext cx="144428" cy="114035"/>
            </a:xfrm>
            <a:prstGeom prst="trapezoid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9" name="Trapezoid 68"/>
            <p:cNvSpPr/>
            <p:nvPr/>
          </p:nvSpPr>
          <p:spPr>
            <a:xfrm>
              <a:off x="4931119" y="9677165"/>
              <a:ext cx="362610" cy="117118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70" name="Gruppierung 6"/>
          <p:cNvGrpSpPr/>
          <p:nvPr/>
        </p:nvGrpSpPr>
        <p:grpSpPr>
          <a:xfrm>
            <a:off x="-3446696" y="1814447"/>
            <a:ext cx="934063" cy="426591"/>
            <a:chOff x="3458550" y="9233346"/>
            <a:chExt cx="934063" cy="426591"/>
          </a:xfrm>
        </p:grpSpPr>
        <p:sp>
          <p:nvSpPr>
            <p:cNvPr id="71" name="Würfel 70"/>
            <p:cNvSpPr/>
            <p:nvPr/>
          </p:nvSpPr>
          <p:spPr>
            <a:xfrm>
              <a:off x="3468687" y="9265094"/>
              <a:ext cx="923926" cy="394843"/>
            </a:xfrm>
            <a:prstGeom prst="cube">
              <a:avLst/>
            </a:prstGeom>
            <a:solidFill>
              <a:srgbClr val="FFCC66"/>
            </a:solidFill>
            <a:ln>
              <a:solidFill>
                <a:srgbClr val="F9B3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Parallelogramm 3"/>
            <p:cNvSpPr/>
            <p:nvPr/>
          </p:nvSpPr>
          <p:spPr>
            <a:xfrm>
              <a:off x="3458550" y="9233346"/>
              <a:ext cx="934063" cy="129299"/>
            </a:xfrm>
            <a:custGeom>
              <a:avLst/>
              <a:gdLst>
                <a:gd name="connsiteX0" fmla="*/ 0 w 1067942"/>
                <a:gd name="connsiteY0" fmla="*/ 191644 h 191644"/>
                <a:gd name="connsiteX1" fmla="*/ 47911 w 1067942"/>
                <a:gd name="connsiteY1" fmla="*/ 0 h 191644"/>
                <a:gd name="connsiteX2" fmla="*/ 1067942 w 1067942"/>
                <a:gd name="connsiteY2" fmla="*/ 0 h 191644"/>
                <a:gd name="connsiteX3" fmla="*/ 1020031 w 1067942"/>
                <a:gd name="connsiteY3" fmla="*/ 191644 h 191644"/>
                <a:gd name="connsiteX4" fmla="*/ 0 w 1067942"/>
                <a:gd name="connsiteY4" fmla="*/ 191644 h 191644"/>
                <a:gd name="connsiteX0" fmla="*/ 0 w 1193585"/>
                <a:gd name="connsiteY0" fmla="*/ 212585 h 212585"/>
                <a:gd name="connsiteX1" fmla="*/ 47911 w 1193585"/>
                <a:gd name="connsiteY1" fmla="*/ 20941 h 212585"/>
                <a:gd name="connsiteX2" fmla="*/ 1193585 w 1193585"/>
                <a:gd name="connsiteY2" fmla="*/ 0 h 212585"/>
                <a:gd name="connsiteX3" fmla="*/ 1020031 w 1193585"/>
                <a:gd name="connsiteY3" fmla="*/ 212585 h 212585"/>
                <a:gd name="connsiteX4" fmla="*/ 0 w 1193585"/>
                <a:gd name="connsiteY4" fmla="*/ 212585 h 212585"/>
                <a:gd name="connsiteX0" fmla="*/ 0 w 1179625"/>
                <a:gd name="connsiteY0" fmla="*/ 191644 h 191644"/>
                <a:gd name="connsiteX1" fmla="*/ 47911 w 1179625"/>
                <a:gd name="connsiteY1" fmla="*/ 0 h 191644"/>
                <a:gd name="connsiteX2" fmla="*/ 1179625 w 1179625"/>
                <a:gd name="connsiteY2" fmla="*/ 20940 h 191644"/>
                <a:gd name="connsiteX3" fmla="*/ 1020031 w 1179625"/>
                <a:gd name="connsiteY3" fmla="*/ 191644 h 191644"/>
                <a:gd name="connsiteX4" fmla="*/ 0 w 1179625"/>
                <a:gd name="connsiteY4" fmla="*/ 191644 h 191644"/>
                <a:gd name="connsiteX0" fmla="*/ 0 w 1179625"/>
                <a:gd name="connsiteY0" fmla="*/ 170704 h 170704"/>
                <a:gd name="connsiteX1" fmla="*/ 180534 w 1179625"/>
                <a:gd name="connsiteY1" fmla="*/ 13961 h 170704"/>
                <a:gd name="connsiteX2" fmla="*/ 1179625 w 1179625"/>
                <a:gd name="connsiteY2" fmla="*/ 0 h 170704"/>
                <a:gd name="connsiteX3" fmla="*/ 1020031 w 1179625"/>
                <a:gd name="connsiteY3" fmla="*/ 170704 h 170704"/>
                <a:gd name="connsiteX4" fmla="*/ 0 w 1179625"/>
                <a:gd name="connsiteY4" fmla="*/ 170704 h 170704"/>
                <a:gd name="connsiteX0" fmla="*/ 0 w 1179625"/>
                <a:gd name="connsiteY0" fmla="*/ 156743 h 156743"/>
                <a:gd name="connsiteX1" fmla="*/ 180534 w 1179625"/>
                <a:gd name="connsiteY1" fmla="*/ 0 h 156743"/>
                <a:gd name="connsiteX2" fmla="*/ 1179625 w 1179625"/>
                <a:gd name="connsiteY2" fmla="*/ 13960 h 156743"/>
                <a:gd name="connsiteX3" fmla="*/ 1020031 w 1179625"/>
                <a:gd name="connsiteY3" fmla="*/ 156743 h 156743"/>
                <a:gd name="connsiteX4" fmla="*/ 0 w 1179625"/>
                <a:gd name="connsiteY4" fmla="*/ 156743 h 156743"/>
                <a:gd name="connsiteX0" fmla="*/ 0 w 1193585"/>
                <a:gd name="connsiteY0" fmla="*/ 170704 h 170704"/>
                <a:gd name="connsiteX1" fmla="*/ 180534 w 1193585"/>
                <a:gd name="connsiteY1" fmla="*/ 13961 h 170704"/>
                <a:gd name="connsiteX2" fmla="*/ 1193585 w 1193585"/>
                <a:gd name="connsiteY2" fmla="*/ 0 h 170704"/>
                <a:gd name="connsiteX3" fmla="*/ 1020031 w 1193585"/>
                <a:gd name="connsiteY3" fmla="*/ 170704 h 170704"/>
                <a:gd name="connsiteX4" fmla="*/ 0 w 1193585"/>
                <a:gd name="connsiteY4" fmla="*/ 170704 h 170704"/>
                <a:gd name="connsiteX0" fmla="*/ 0 w 1158684"/>
                <a:gd name="connsiteY0" fmla="*/ 156744 h 156744"/>
                <a:gd name="connsiteX1" fmla="*/ 180534 w 1158684"/>
                <a:gd name="connsiteY1" fmla="*/ 1 h 156744"/>
                <a:gd name="connsiteX2" fmla="*/ 1158684 w 1158684"/>
                <a:gd name="connsiteY2" fmla="*/ 0 h 156744"/>
                <a:gd name="connsiteX3" fmla="*/ 1020031 w 1158684"/>
                <a:gd name="connsiteY3" fmla="*/ 156744 h 156744"/>
                <a:gd name="connsiteX4" fmla="*/ 0 w 1158684"/>
                <a:gd name="connsiteY4" fmla="*/ 156744 h 15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8684" h="156744">
                  <a:moveTo>
                    <a:pt x="0" y="156744"/>
                  </a:moveTo>
                  <a:lnTo>
                    <a:pt x="180534" y="1"/>
                  </a:lnTo>
                  <a:lnTo>
                    <a:pt x="1158684" y="0"/>
                  </a:lnTo>
                  <a:lnTo>
                    <a:pt x="1020031" y="156744"/>
                  </a:lnTo>
                  <a:lnTo>
                    <a:pt x="0" y="156744"/>
                  </a:lnTo>
                  <a:close/>
                </a:path>
              </a:pathLst>
            </a:custGeom>
            <a:solidFill>
              <a:srgbClr val="AC693C"/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softEdge rad="139700"/>
            </a:effectLst>
            <a:scene3d>
              <a:camera prst="orthographicFront"/>
              <a:lightRig rig="threePt" dir="t"/>
            </a:scene3d>
            <a:sp3d>
              <a:bevelT w="88900" h="190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3" name="Würfel 72"/>
          <p:cNvSpPr/>
          <p:nvPr/>
        </p:nvSpPr>
        <p:spPr>
          <a:xfrm flipV="1">
            <a:off x="-3498536" y="3501797"/>
            <a:ext cx="927113" cy="354058"/>
          </a:xfrm>
          <a:prstGeom prst="cube">
            <a:avLst>
              <a:gd name="adj" fmla="val 17723"/>
            </a:avLst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softEdge rad="31750"/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4" name="Würfel 73"/>
          <p:cNvSpPr/>
          <p:nvPr/>
        </p:nvSpPr>
        <p:spPr>
          <a:xfrm flipV="1">
            <a:off x="-3161703" y="4293096"/>
            <a:ext cx="586275" cy="495389"/>
          </a:xfrm>
          <a:prstGeom prst="cube">
            <a:avLst>
              <a:gd name="adj" fmla="val 17723"/>
            </a:avLst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softEdge rad="31750"/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5" name="Würfel 74"/>
          <p:cNvSpPr/>
          <p:nvPr/>
        </p:nvSpPr>
        <p:spPr>
          <a:xfrm>
            <a:off x="-3880317" y="5043017"/>
            <a:ext cx="1379538" cy="404813"/>
          </a:xfrm>
          <a:prstGeom prst="cube">
            <a:avLst>
              <a:gd name="adj" fmla="val 87404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76" name="Gruppieren 66"/>
          <p:cNvGrpSpPr>
            <a:grpSpLocks/>
          </p:cNvGrpSpPr>
          <p:nvPr/>
        </p:nvGrpSpPr>
        <p:grpSpPr bwMode="auto">
          <a:xfrm>
            <a:off x="-3732445" y="5764879"/>
            <a:ext cx="1173162" cy="601662"/>
            <a:chOff x="8894922" y="9218409"/>
            <a:chExt cx="1173146" cy="601331"/>
          </a:xfrm>
        </p:grpSpPr>
        <p:sp>
          <p:nvSpPr>
            <p:cNvPr id="77" name="Rechteck 76"/>
            <p:cNvSpPr>
              <a:spLocks noChangeAspect="1"/>
            </p:cNvSpPr>
            <p:nvPr/>
          </p:nvSpPr>
          <p:spPr>
            <a:xfrm rot="16200000">
              <a:off x="8636325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8" name="Rechteck 77"/>
            <p:cNvSpPr>
              <a:spLocks noChangeAspect="1"/>
            </p:cNvSpPr>
            <p:nvPr/>
          </p:nvSpPr>
          <p:spPr>
            <a:xfrm rot="16200000">
              <a:off x="8842697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9" name="Rechteck 78"/>
            <p:cNvSpPr>
              <a:spLocks noChangeAspect="1"/>
            </p:cNvSpPr>
            <p:nvPr/>
          </p:nvSpPr>
          <p:spPr>
            <a:xfrm rot="16200000">
              <a:off x="9076056" y="9477006"/>
              <a:ext cx="601331" cy="8413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0" name="Rechteck 79"/>
            <p:cNvSpPr>
              <a:spLocks noChangeAspect="1"/>
            </p:cNvSpPr>
            <p:nvPr/>
          </p:nvSpPr>
          <p:spPr>
            <a:xfrm rot="16200000">
              <a:off x="9285603" y="9477006"/>
              <a:ext cx="601331" cy="8413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1" name="Rechteck 80"/>
            <p:cNvSpPr>
              <a:spLocks noChangeAspect="1"/>
            </p:cNvSpPr>
            <p:nvPr/>
          </p:nvSpPr>
          <p:spPr>
            <a:xfrm rot="16200000">
              <a:off x="9492769" y="9477800"/>
              <a:ext cx="601331" cy="82549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2" name="Rechteck 81"/>
            <p:cNvSpPr>
              <a:spLocks noChangeAspect="1"/>
            </p:cNvSpPr>
            <p:nvPr/>
          </p:nvSpPr>
          <p:spPr>
            <a:xfrm rot="16200000">
              <a:off x="9725335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83" name="Rechteck 82"/>
          <p:cNvSpPr>
            <a:spLocks noChangeAspect="1"/>
          </p:cNvSpPr>
          <p:nvPr/>
        </p:nvSpPr>
        <p:spPr>
          <a:xfrm rot="16200000">
            <a:off x="-2955597" y="6845605"/>
            <a:ext cx="600075" cy="8255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84" name="Gruppieren 92"/>
          <p:cNvGrpSpPr>
            <a:grpSpLocks noChangeAspect="1"/>
          </p:cNvGrpSpPr>
          <p:nvPr/>
        </p:nvGrpSpPr>
        <p:grpSpPr bwMode="auto">
          <a:xfrm>
            <a:off x="-3034177" y="7508850"/>
            <a:ext cx="503237" cy="503238"/>
            <a:chOff x="9174067" y="8136979"/>
            <a:chExt cx="576064" cy="576000"/>
          </a:xfrm>
        </p:grpSpPr>
        <p:sp>
          <p:nvSpPr>
            <p:cNvPr id="85" name="Rechteck 84"/>
            <p:cNvSpPr/>
            <p:nvPr/>
          </p:nvSpPr>
          <p:spPr>
            <a:xfrm>
              <a:off x="9174067" y="8136979"/>
              <a:ext cx="576064" cy="5760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Ellipse 85"/>
            <p:cNvSpPr/>
            <p:nvPr/>
          </p:nvSpPr>
          <p:spPr>
            <a:xfrm>
              <a:off x="9246757" y="8216928"/>
              <a:ext cx="179906" cy="1798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7" name="Ellipse 86"/>
            <p:cNvSpPr/>
            <p:nvPr/>
          </p:nvSpPr>
          <p:spPr>
            <a:xfrm>
              <a:off x="9490266" y="8216928"/>
              <a:ext cx="179906" cy="1798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8" name="Ellipse 87"/>
            <p:cNvSpPr/>
            <p:nvPr/>
          </p:nvSpPr>
          <p:spPr>
            <a:xfrm>
              <a:off x="9246757" y="8451326"/>
              <a:ext cx="179906" cy="1798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96" name="Ellipse 95"/>
            <p:cNvSpPr/>
            <p:nvPr/>
          </p:nvSpPr>
          <p:spPr>
            <a:xfrm>
              <a:off x="9490266" y="8451326"/>
              <a:ext cx="179906" cy="1798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97" name="Textfeld 96"/>
          <p:cNvSpPr txBox="1"/>
          <p:nvPr/>
        </p:nvSpPr>
        <p:spPr>
          <a:xfrm>
            <a:off x="-2463824" y="398667"/>
            <a:ext cx="1944216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Stange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Hütchen</a:t>
            </a:r>
          </a:p>
          <a:p>
            <a:endParaRPr lang="de-DE" dirty="0"/>
          </a:p>
          <a:p>
            <a:r>
              <a:rPr lang="de-DE" dirty="0" smtClean="0"/>
              <a:t>Großer Kasten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Bank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Großes Kastenoberteil</a:t>
            </a:r>
          </a:p>
          <a:p>
            <a:endParaRPr lang="de-DE" dirty="0"/>
          </a:p>
          <a:p>
            <a:r>
              <a:rPr lang="de-DE" dirty="0" smtClean="0"/>
              <a:t>Kleines Kastenoberteil</a:t>
            </a:r>
          </a:p>
          <a:p>
            <a:endParaRPr lang="de-DE" dirty="0"/>
          </a:p>
          <a:p>
            <a:r>
              <a:rPr lang="de-DE" dirty="0" smtClean="0"/>
              <a:t>Matte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Hindernisse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Hindernis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Ballkiste</a:t>
            </a:r>
            <a:endParaRPr lang="de-DE" dirty="0"/>
          </a:p>
        </p:txBody>
      </p:sp>
      <p:grpSp>
        <p:nvGrpSpPr>
          <p:cNvPr id="98" name="Gruppieren 64"/>
          <p:cNvGrpSpPr>
            <a:grpSpLocks/>
          </p:cNvGrpSpPr>
          <p:nvPr/>
        </p:nvGrpSpPr>
        <p:grpSpPr bwMode="auto">
          <a:xfrm>
            <a:off x="10983297" y="-855464"/>
            <a:ext cx="682625" cy="304800"/>
            <a:chOff x="8929755" y="9298922"/>
            <a:chExt cx="683451" cy="305964"/>
          </a:xfrm>
        </p:grpSpPr>
        <p:sp>
          <p:nvSpPr>
            <p:cNvPr id="99" name="Ellipse 98"/>
            <p:cNvSpPr/>
            <p:nvPr/>
          </p:nvSpPr>
          <p:spPr>
            <a:xfrm>
              <a:off x="8929755" y="9316451"/>
              <a:ext cx="683451" cy="2215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00" name="Ellipse 99"/>
            <p:cNvSpPr/>
            <p:nvPr/>
          </p:nvSpPr>
          <p:spPr>
            <a:xfrm>
              <a:off x="9149095" y="9298922"/>
              <a:ext cx="243182" cy="3059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11867609" y="-919996"/>
            <a:ext cx="1246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Lehrperson</a:t>
            </a:r>
            <a:endParaRPr lang="de-DE" dirty="0"/>
          </a:p>
        </p:txBody>
      </p:sp>
      <p:grpSp>
        <p:nvGrpSpPr>
          <p:cNvPr id="101" name="Gruppieren 263"/>
          <p:cNvGrpSpPr>
            <a:grpSpLocks/>
          </p:cNvGrpSpPr>
          <p:nvPr/>
        </p:nvGrpSpPr>
        <p:grpSpPr bwMode="auto">
          <a:xfrm>
            <a:off x="-4036452" y="2655119"/>
            <a:ext cx="1487487" cy="227013"/>
            <a:chOff x="4824751" y="9203683"/>
            <a:chExt cx="1487120" cy="274930"/>
          </a:xfrm>
          <a:scene3d>
            <a:camera prst="perspectiveRelaxedModerately"/>
            <a:lightRig rig="threePt" dir="t"/>
          </a:scene3d>
        </p:grpSpPr>
        <p:sp>
          <p:nvSpPr>
            <p:cNvPr id="102" name="Rechteck 101"/>
            <p:cNvSpPr/>
            <p:nvPr/>
          </p:nvSpPr>
          <p:spPr>
            <a:xfrm>
              <a:off x="4961242" y="9348300"/>
              <a:ext cx="44439" cy="130313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03" name="Rechteck 102"/>
            <p:cNvSpPr/>
            <p:nvPr/>
          </p:nvSpPr>
          <p:spPr>
            <a:xfrm>
              <a:off x="6121418" y="9348300"/>
              <a:ext cx="44439" cy="130313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04" name="Würfel 103"/>
            <p:cNvSpPr/>
            <p:nvPr/>
          </p:nvSpPr>
          <p:spPr>
            <a:xfrm flipV="1">
              <a:off x="4824751" y="9203683"/>
              <a:ext cx="1487120" cy="227254"/>
            </a:xfrm>
            <a:prstGeom prst="cube">
              <a:avLst>
                <a:gd name="adj" fmla="val 17723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cxnSp>
        <p:nvCxnSpPr>
          <p:cNvPr id="109" name="Gerade Verbindung mit Pfeil 108"/>
          <p:cNvCxnSpPr/>
          <p:nvPr/>
        </p:nvCxnSpPr>
        <p:spPr>
          <a:xfrm>
            <a:off x="11787400" y="2564904"/>
            <a:ext cx="862012" cy="0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mit Pfeil 109"/>
          <p:cNvCxnSpPr/>
          <p:nvPr/>
        </p:nvCxnSpPr>
        <p:spPr>
          <a:xfrm>
            <a:off x="11801436" y="3140968"/>
            <a:ext cx="862012" cy="0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mit Pfeil 110"/>
          <p:cNvCxnSpPr/>
          <p:nvPr/>
        </p:nvCxnSpPr>
        <p:spPr>
          <a:xfrm>
            <a:off x="11861510" y="4150848"/>
            <a:ext cx="862013" cy="0"/>
          </a:xfrm>
          <a:prstGeom prst="straightConnector1">
            <a:avLst/>
          </a:prstGeom>
          <a:ln w="38100" cmpd="dbl">
            <a:solidFill>
              <a:schemeClr val="accent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uppieren 156"/>
          <p:cNvGrpSpPr>
            <a:grpSpLocks/>
          </p:cNvGrpSpPr>
          <p:nvPr/>
        </p:nvGrpSpPr>
        <p:grpSpPr bwMode="auto">
          <a:xfrm>
            <a:off x="11324610" y="3671685"/>
            <a:ext cx="1874837" cy="96838"/>
            <a:chOff x="11176686" y="9515688"/>
            <a:chExt cx="1875385" cy="95706"/>
          </a:xfrm>
        </p:grpSpPr>
        <p:sp>
          <p:nvSpPr>
            <p:cNvPr id="113" name="Freihandform 112"/>
            <p:cNvSpPr/>
            <p:nvPr/>
          </p:nvSpPr>
          <p:spPr>
            <a:xfrm>
              <a:off x="11176686" y="9515688"/>
              <a:ext cx="1756288" cy="95706"/>
            </a:xfrm>
            <a:custGeom>
              <a:avLst/>
              <a:gdLst>
                <a:gd name="connsiteX0" fmla="*/ 0 w 2840101"/>
                <a:gd name="connsiteY0" fmla="*/ 95252 h 95706"/>
                <a:gd name="connsiteX1" fmla="*/ 111125 w 2840101"/>
                <a:gd name="connsiteY1" fmla="*/ 2 h 95706"/>
                <a:gd name="connsiteX2" fmla="*/ 209550 w 2840101"/>
                <a:gd name="connsiteY2" fmla="*/ 95252 h 95706"/>
                <a:gd name="connsiteX3" fmla="*/ 320675 w 2840101"/>
                <a:gd name="connsiteY3" fmla="*/ 2 h 95706"/>
                <a:gd name="connsiteX4" fmla="*/ 422275 w 2840101"/>
                <a:gd name="connsiteY4" fmla="*/ 95252 h 95706"/>
                <a:gd name="connsiteX5" fmla="*/ 527050 w 2840101"/>
                <a:gd name="connsiteY5" fmla="*/ 6352 h 95706"/>
                <a:gd name="connsiteX6" fmla="*/ 638175 w 2840101"/>
                <a:gd name="connsiteY6" fmla="*/ 92077 h 95706"/>
                <a:gd name="connsiteX7" fmla="*/ 742950 w 2840101"/>
                <a:gd name="connsiteY7" fmla="*/ 6352 h 95706"/>
                <a:gd name="connsiteX8" fmla="*/ 844550 w 2840101"/>
                <a:gd name="connsiteY8" fmla="*/ 95252 h 95706"/>
                <a:gd name="connsiteX9" fmla="*/ 949325 w 2840101"/>
                <a:gd name="connsiteY9" fmla="*/ 3177 h 95706"/>
                <a:gd name="connsiteX10" fmla="*/ 1054100 w 2840101"/>
                <a:gd name="connsiteY10" fmla="*/ 92077 h 95706"/>
                <a:gd name="connsiteX11" fmla="*/ 1165225 w 2840101"/>
                <a:gd name="connsiteY11" fmla="*/ 3177 h 95706"/>
                <a:gd name="connsiteX12" fmla="*/ 1263650 w 2840101"/>
                <a:gd name="connsiteY12" fmla="*/ 95252 h 95706"/>
                <a:gd name="connsiteX13" fmla="*/ 1365250 w 2840101"/>
                <a:gd name="connsiteY13" fmla="*/ 3177 h 95706"/>
                <a:gd name="connsiteX14" fmla="*/ 1470025 w 2840101"/>
                <a:gd name="connsiteY14" fmla="*/ 95252 h 95706"/>
                <a:gd name="connsiteX15" fmla="*/ 1574800 w 2840101"/>
                <a:gd name="connsiteY15" fmla="*/ 2 h 95706"/>
                <a:gd name="connsiteX16" fmla="*/ 1685925 w 2840101"/>
                <a:gd name="connsiteY16" fmla="*/ 92077 h 95706"/>
                <a:gd name="connsiteX17" fmla="*/ 1784350 w 2840101"/>
                <a:gd name="connsiteY17" fmla="*/ 6352 h 95706"/>
                <a:gd name="connsiteX18" fmla="*/ 1889125 w 2840101"/>
                <a:gd name="connsiteY18" fmla="*/ 92077 h 95706"/>
                <a:gd name="connsiteX19" fmla="*/ 1993900 w 2840101"/>
                <a:gd name="connsiteY19" fmla="*/ 6352 h 95706"/>
                <a:gd name="connsiteX20" fmla="*/ 2098675 w 2840101"/>
                <a:gd name="connsiteY20" fmla="*/ 95252 h 95706"/>
                <a:gd name="connsiteX21" fmla="*/ 2206625 w 2840101"/>
                <a:gd name="connsiteY21" fmla="*/ 6352 h 95706"/>
                <a:gd name="connsiteX22" fmla="*/ 2308225 w 2840101"/>
                <a:gd name="connsiteY22" fmla="*/ 95252 h 95706"/>
                <a:gd name="connsiteX23" fmla="*/ 2422525 w 2840101"/>
                <a:gd name="connsiteY23" fmla="*/ 3177 h 95706"/>
                <a:gd name="connsiteX24" fmla="*/ 2514600 w 2840101"/>
                <a:gd name="connsiteY24" fmla="*/ 92077 h 95706"/>
                <a:gd name="connsiteX25" fmla="*/ 2616200 w 2840101"/>
                <a:gd name="connsiteY25" fmla="*/ 6352 h 95706"/>
                <a:gd name="connsiteX26" fmla="*/ 2724150 w 2840101"/>
                <a:gd name="connsiteY26" fmla="*/ 95252 h 95706"/>
                <a:gd name="connsiteX27" fmla="*/ 2828925 w 2840101"/>
                <a:gd name="connsiteY27" fmla="*/ 41277 h 95706"/>
                <a:gd name="connsiteX28" fmla="*/ 2832100 w 2840101"/>
                <a:gd name="connsiteY28" fmla="*/ 47627 h 9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40101" h="95706">
                  <a:moveTo>
                    <a:pt x="0" y="95252"/>
                  </a:moveTo>
                  <a:cubicBezTo>
                    <a:pt x="38100" y="47627"/>
                    <a:pt x="76200" y="2"/>
                    <a:pt x="111125" y="2"/>
                  </a:cubicBezTo>
                  <a:cubicBezTo>
                    <a:pt x="146050" y="2"/>
                    <a:pt x="174625" y="95252"/>
                    <a:pt x="209550" y="95252"/>
                  </a:cubicBezTo>
                  <a:cubicBezTo>
                    <a:pt x="244475" y="95252"/>
                    <a:pt x="285221" y="2"/>
                    <a:pt x="320675" y="2"/>
                  </a:cubicBezTo>
                  <a:cubicBezTo>
                    <a:pt x="356129" y="2"/>
                    <a:pt x="387879" y="94194"/>
                    <a:pt x="422275" y="95252"/>
                  </a:cubicBezTo>
                  <a:cubicBezTo>
                    <a:pt x="456671" y="96310"/>
                    <a:pt x="491067" y="6881"/>
                    <a:pt x="527050" y="6352"/>
                  </a:cubicBezTo>
                  <a:cubicBezTo>
                    <a:pt x="563033" y="5823"/>
                    <a:pt x="602192" y="92077"/>
                    <a:pt x="638175" y="92077"/>
                  </a:cubicBezTo>
                  <a:cubicBezTo>
                    <a:pt x="674158" y="92077"/>
                    <a:pt x="708554" y="5823"/>
                    <a:pt x="742950" y="6352"/>
                  </a:cubicBezTo>
                  <a:cubicBezTo>
                    <a:pt x="777346" y="6881"/>
                    <a:pt x="810154" y="95781"/>
                    <a:pt x="844550" y="95252"/>
                  </a:cubicBezTo>
                  <a:cubicBezTo>
                    <a:pt x="878946" y="94723"/>
                    <a:pt x="914400" y="3706"/>
                    <a:pt x="949325" y="3177"/>
                  </a:cubicBezTo>
                  <a:cubicBezTo>
                    <a:pt x="984250" y="2648"/>
                    <a:pt x="1018117" y="92077"/>
                    <a:pt x="1054100" y="92077"/>
                  </a:cubicBezTo>
                  <a:cubicBezTo>
                    <a:pt x="1090083" y="92077"/>
                    <a:pt x="1130300" y="2648"/>
                    <a:pt x="1165225" y="3177"/>
                  </a:cubicBezTo>
                  <a:cubicBezTo>
                    <a:pt x="1200150" y="3706"/>
                    <a:pt x="1230313" y="95252"/>
                    <a:pt x="1263650" y="95252"/>
                  </a:cubicBezTo>
                  <a:cubicBezTo>
                    <a:pt x="1296987" y="95252"/>
                    <a:pt x="1330854" y="3177"/>
                    <a:pt x="1365250" y="3177"/>
                  </a:cubicBezTo>
                  <a:cubicBezTo>
                    <a:pt x="1399646" y="3177"/>
                    <a:pt x="1435100" y="95781"/>
                    <a:pt x="1470025" y="95252"/>
                  </a:cubicBezTo>
                  <a:cubicBezTo>
                    <a:pt x="1504950" y="94723"/>
                    <a:pt x="1538817" y="531"/>
                    <a:pt x="1574800" y="2"/>
                  </a:cubicBezTo>
                  <a:cubicBezTo>
                    <a:pt x="1610783" y="-527"/>
                    <a:pt x="1651000" y="91019"/>
                    <a:pt x="1685925" y="92077"/>
                  </a:cubicBezTo>
                  <a:cubicBezTo>
                    <a:pt x="1720850" y="93135"/>
                    <a:pt x="1750483" y="6352"/>
                    <a:pt x="1784350" y="6352"/>
                  </a:cubicBezTo>
                  <a:cubicBezTo>
                    <a:pt x="1818217" y="6352"/>
                    <a:pt x="1854200" y="92077"/>
                    <a:pt x="1889125" y="92077"/>
                  </a:cubicBezTo>
                  <a:cubicBezTo>
                    <a:pt x="1924050" y="92077"/>
                    <a:pt x="1958975" y="5823"/>
                    <a:pt x="1993900" y="6352"/>
                  </a:cubicBezTo>
                  <a:cubicBezTo>
                    <a:pt x="2028825" y="6881"/>
                    <a:pt x="2063221" y="95252"/>
                    <a:pt x="2098675" y="95252"/>
                  </a:cubicBezTo>
                  <a:cubicBezTo>
                    <a:pt x="2134129" y="95252"/>
                    <a:pt x="2171700" y="6352"/>
                    <a:pt x="2206625" y="6352"/>
                  </a:cubicBezTo>
                  <a:cubicBezTo>
                    <a:pt x="2241550" y="6352"/>
                    <a:pt x="2272242" y="95781"/>
                    <a:pt x="2308225" y="95252"/>
                  </a:cubicBezTo>
                  <a:cubicBezTo>
                    <a:pt x="2344208" y="94723"/>
                    <a:pt x="2388129" y="3706"/>
                    <a:pt x="2422525" y="3177"/>
                  </a:cubicBezTo>
                  <a:cubicBezTo>
                    <a:pt x="2456921" y="2648"/>
                    <a:pt x="2482321" y="91548"/>
                    <a:pt x="2514600" y="92077"/>
                  </a:cubicBezTo>
                  <a:cubicBezTo>
                    <a:pt x="2546879" y="92606"/>
                    <a:pt x="2581275" y="5823"/>
                    <a:pt x="2616200" y="6352"/>
                  </a:cubicBezTo>
                  <a:cubicBezTo>
                    <a:pt x="2651125" y="6881"/>
                    <a:pt x="2688696" y="89431"/>
                    <a:pt x="2724150" y="95252"/>
                  </a:cubicBezTo>
                  <a:cubicBezTo>
                    <a:pt x="2759604" y="101073"/>
                    <a:pt x="2810933" y="49214"/>
                    <a:pt x="2828925" y="41277"/>
                  </a:cubicBezTo>
                  <a:cubicBezTo>
                    <a:pt x="2846917" y="33339"/>
                    <a:pt x="2839508" y="40483"/>
                    <a:pt x="2832100" y="47627"/>
                  </a:cubicBez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114" name="Gerade Verbindung mit Pfeil 113"/>
            <p:cNvCxnSpPr/>
            <p:nvPr/>
          </p:nvCxnSpPr>
          <p:spPr>
            <a:xfrm>
              <a:off x="12939326" y="9564326"/>
              <a:ext cx="112745" cy="0"/>
            </a:xfrm>
            <a:prstGeom prst="straightConnector1">
              <a:avLst/>
            </a:prstGeom>
            <a:ln w="38100" cmpd="sng">
              <a:solidFill>
                <a:schemeClr val="accent1"/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Oval 37"/>
          <p:cNvSpPr>
            <a:spLocks noChangeAspect="1"/>
          </p:cNvSpPr>
          <p:nvPr/>
        </p:nvSpPr>
        <p:spPr>
          <a:xfrm>
            <a:off x="10948086" y="502435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DA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16" name="Oval 38"/>
          <p:cNvSpPr>
            <a:spLocks noChangeAspect="1"/>
          </p:cNvSpPr>
          <p:nvPr/>
        </p:nvSpPr>
        <p:spPr>
          <a:xfrm>
            <a:off x="10948086" y="480602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ST</a:t>
            </a:r>
          </a:p>
        </p:txBody>
      </p:sp>
      <p:sp>
        <p:nvSpPr>
          <p:cNvPr id="117" name="Oval 41"/>
          <p:cNvSpPr>
            <a:spLocks noChangeAspect="1"/>
          </p:cNvSpPr>
          <p:nvPr/>
        </p:nvSpPr>
        <p:spPr>
          <a:xfrm>
            <a:off x="10948086" y="5460484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err="1" smtClean="0">
                <a:solidFill>
                  <a:schemeClr val="tx1"/>
                </a:solidFill>
              </a:rPr>
              <a:t>Av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26" name="Oval 42"/>
          <p:cNvSpPr>
            <a:spLocks noChangeAspect="1"/>
          </p:cNvSpPr>
          <p:nvPr/>
        </p:nvSpPr>
        <p:spPr>
          <a:xfrm>
            <a:off x="10948086" y="567487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A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27" name="Oval 44"/>
          <p:cNvSpPr>
            <a:spLocks noChangeAspect="1"/>
          </p:cNvSpPr>
          <p:nvPr/>
        </p:nvSpPr>
        <p:spPr>
          <a:xfrm>
            <a:off x="10948086" y="589473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L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28" name="Oval 45"/>
          <p:cNvSpPr>
            <a:spLocks noChangeAspect="1"/>
          </p:cNvSpPr>
          <p:nvPr/>
        </p:nvSpPr>
        <p:spPr>
          <a:xfrm>
            <a:off x="10948086" y="611788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29" name="Oval 48"/>
          <p:cNvSpPr>
            <a:spLocks noChangeAspect="1"/>
          </p:cNvSpPr>
          <p:nvPr/>
        </p:nvSpPr>
        <p:spPr>
          <a:xfrm>
            <a:off x="10948086" y="6548742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2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30" name="Oval 49"/>
          <p:cNvSpPr>
            <a:spLocks noChangeAspect="1"/>
          </p:cNvSpPr>
          <p:nvPr/>
        </p:nvSpPr>
        <p:spPr>
          <a:xfrm>
            <a:off x="10948086" y="5242536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de-DE" sz="800" dirty="0" smtClean="0">
                <a:solidFill>
                  <a:schemeClr val="tx1"/>
                </a:solidFill>
              </a:rPr>
              <a:t>AA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31" name="Oval 50"/>
          <p:cNvSpPr>
            <a:spLocks noChangeAspect="1"/>
          </p:cNvSpPr>
          <p:nvPr/>
        </p:nvSpPr>
        <p:spPr>
          <a:xfrm>
            <a:off x="10948086" y="6334187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1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32" name="Oval 37"/>
          <p:cNvSpPr>
            <a:spLocks noChangeAspect="1"/>
          </p:cNvSpPr>
          <p:nvPr/>
        </p:nvSpPr>
        <p:spPr>
          <a:xfrm>
            <a:off x="10552022" y="5027241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DA</a:t>
            </a:r>
            <a:endParaRPr lang="de-DE" sz="600" dirty="0">
              <a:solidFill>
                <a:schemeClr val="bg1"/>
              </a:solidFill>
            </a:endParaRPr>
          </a:p>
        </p:txBody>
      </p:sp>
      <p:sp>
        <p:nvSpPr>
          <p:cNvPr id="134" name="Oval 38"/>
          <p:cNvSpPr>
            <a:spLocks noChangeAspect="1"/>
          </p:cNvSpPr>
          <p:nvPr/>
        </p:nvSpPr>
        <p:spPr>
          <a:xfrm>
            <a:off x="10548752" y="4810313"/>
            <a:ext cx="183270" cy="18327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ST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51" name="Oval 41"/>
          <p:cNvSpPr>
            <a:spLocks noChangeAspect="1"/>
          </p:cNvSpPr>
          <p:nvPr/>
        </p:nvSpPr>
        <p:spPr>
          <a:xfrm>
            <a:off x="10552022" y="546337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err="1" smtClean="0">
                <a:solidFill>
                  <a:schemeClr val="bg1"/>
                </a:solidFill>
              </a:rPr>
              <a:t>Av</a:t>
            </a:r>
            <a:endParaRPr lang="de-DE" sz="600" dirty="0">
              <a:solidFill>
                <a:schemeClr val="bg1"/>
              </a:solidFill>
            </a:endParaRPr>
          </a:p>
        </p:txBody>
      </p:sp>
      <p:sp>
        <p:nvSpPr>
          <p:cNvPr id="170" name="Oval 42"/>
          <p:cNvSpPr>
            <a:spLocks noChangeAspect="1"/>
          </p:cNvSpPr>
          <p:nvPr/>
        </p:nvSpPr>
        <p:spPr>
          <a:xfrm>
            <a:off x="10552022" y="567776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A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71" name="Oval 44"/>
          <p:cNvSpPr>
            <a:spLocks noChangeAspect="1"/>
          </p:cNvSpPr>
          <p:nvPr/>
        </p:nvSpPr>
        <p:spPr>
          <a:xfrm>
            <a:off x="10552022" y="589761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L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72" name="Oval 45"/>
          <p:cNvSpPr>
            <a:spLocks noChangeAspect="1"/>
          </p:cNvSpPr>
          <p:nvPr/>
        </p:nvSpPr>
        <p:spPr>
          <a:xfrm>
            <a:off x="10552022" y="612077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73" name="Oval 48"/>
          <p:cNvSpPr>
            <a:spLocks noChangeAspect="1"/>
          </p:cNvSpPr>
          <p:nvPr/>
        </p:nvSpPr>
        <p:spPr>
          <a:xfrm>
            <a:off x="10552022" y="655163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4" name="Oval 49"/>
          <p:cNvSpPr>
            <a:spLocks noChangeAspect="1"/>
          </p:cNvSpPr>
          <p:nvPr/>
        </p:nvSpPr>
        <p:spPr>
          <a:xfrm>
            <a:off x="10552022" y="5245422"/>
            <a:ext cx="180000" cy="18000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AA</a:t>
            </a:r>
            <a:endParaRPr lang="de-DE" sz="400" dirty="0">
              <a:solidFill>
                <a:schemeClr val="bg1"/>
              </a:solidFill>
            </a:endParaRPr>
          </a:p>
        </p:txBody>
      </p:sp>
      <p:sp>
        <p:nvSpPr>
          <p:cNvPr id="175" name="Oval 50"/>
          <p:cNvSpPr>
            <a:spLocks noChangeAspect="1"/>
          </p:cNvSpPr>
          <p:nvPr/>
        </p:nvSpPr>
        <p:spPr>
          <a:xfrm>
            <a:off x="10552022" y="6337075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76" name="Oval 48"/>
          <p:cNvSpPr>
            <a:spLocks noChangeAspect="1"/>
          </p:cNvSpPr>
          <p:nvPr/>
        </p:nvSpPr>
        <p:spPr>
          <a:xfrm>
            <a:off x="10552022" y="676800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77" name="Oval 48"/>
          <p:cNvSpPr>
            <a:spLocks noChangeAspect="1"/>
          </p:cNvSpPr>
          <p:nvPr/>
        </p:nvSpPr>
        <p:spPr>
          <a:xfrm>
            <a:off x="10552022" y="6987866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bg1"/>
                </a:solidFill>
              </a:rPr>
              <a:t>4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78" name="Oval 48"/>
          <p:cNvSpPr>
            <a:spLocks noChangeAspect="1"/>
          </p:cNvSpPr>
          <p:nvPr/>
        </p:nvSpPr>
        <p:spPr>
          <a:xfrm>
            <a:off x="10555292" y="720596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bg1"/>
                </a:solidFill>
              </a:rPr>
              <a:t>5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79" name="Oval 48"/>
          <p:cNvSpPr>
            <a:spLocks noChangeAspect="1"/>
          </p:cNvSpPr>
          <p:nvPr/>
        </p:nvSpPr>
        <p:spPr>
          <a:xfrm>
            <a:off x="10555292" y="7423613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bg1"/>
                </a:solidFill>
              </a:rPr>
              <a:t>6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81" name="Oval 50"/>
          <p:cNvSpPr>
            <a:spLocks noChangeAspect="1"/>
          </p:cNvSpPr>
          <p:nvPr/>
        </p:nvSpPr>
        <p:spPr>
          <a:xfrm>
            <a:off x="10948086" y="6768000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3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82" name="Oval 50"/>
          <p:cNvSpPr>
            <a:spLocks noChangeAspect="1"/>
          </p:cNvSpPr>
          <p:nvPr/>
        </p:nvSpPr>
        <p:spPr>
          <a:xfrm>
            <a:off x="10954974" y="6987866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3" name="Oval 50"/>
          <p:cNvSpPr>
            <a:spLocks noChangeAspect="1"/>
          </p:cNvSpPr>
          <p:nvPr/>
        </p:nvSpPr>
        <p:spPr>
          <a:xfrm>
            <a:off x="10962594" y="720596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5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84" name="Oval 50"/>
          <p:cNvSpPr>
            <a:spLocks noChangeAspect="1"/>
          </p:cNvSpPr>
          <p:nvPr/>
        </p:nvSpPr>
        <p:spPr>
          <a:xfrm>
            <a:off x="10962594" y="742361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6</a:t>
            </a:r>
            <a:endParaRPr lang="de-DE" sz="1100" dirty="0">
              <a:solidFill>
                <a:schemeClr val="tx1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79" y="-1182280"/>
            <a:ext cx="254016" cy="255792"/>
          </a:xfrm>
          <a:prstGeom prst="rect">
            <a:avLst/>
          </a:prstGeom>
        </p:spPr>
      </p:pic>
      <p:pic>
        <p:nvPicPr>
          <p:cNvPr id="8" name="Grafik 7">
            <a:hlinkClick r:id="rId5"/>
          </p:cNvPr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97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Oval 8"/>
          <p:cNvSpPr>
            <a:spLocks noChangeAspect="1"/>
          </p:cNvSpPr>
          <p:nvPr/>
        </p:nvSpPr>
        <p:spPr>
          <a:xfrm>
            <a:off x="10735292" y="3140968"/>
            <a:ext cx="180020" cy="18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2" name="Oval 9"/>
          <p:cNvSpPr>
            <a:spLocks noChangeAspect="1"/>
          </p:cNvSpPr>
          <p:nvPr/>
        </p:nvSpPr>
        <p:spPr>
          <a:xfrm>
            <a:off x="10735292" y="3411797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3" name="Rahmen 33"/>
          <p:cNvSpPr>
            <a:spLocks/>
          </p:cNvSpPr>
          <p:nvPr/>
        </p:nvSpPr>
        <p:spPr>
          <a:xfrm>
            <a:off x="6681275" y="-822576"/>
            <a:ext cx="1121538" cy="747692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sp>
        <p:nvSpPr>
          <p:cNvPr id="14" name="Dreieck 34"/>
          <p:cNvSpPr>
            <a:spLocks noChangeAspect="1"/>
          </p:cNvSpPr>
          <p:nvPr/>
        </p:nvSpPr>
        <p:spPr>
          <a:xfrm>
            <a:off x="8027188" y="-822659"/>
            <a:ext cx="747775" cy="747775"/>
          </a:xfrm>
          <a:prstGeom prst="triangl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15" name="Ring 35"/>
          <p:cNvSpPr>
            <a:spLocks noChangeAspect="1"/>
          </p:cNvSpPr>
          <p:nvPr/>
        </p:nvSpPr>
        <p:spPr>
          <a:xfrm>
            <a:off x="8924601" y="-822659"/>
            <a:ext cx="747692" cy="747775"/>
          </a:xfrm>
          <a:prstGeom prst="donut">
            <a:avLst>
              <a:gd name="adj" fmla="val 0"/>
            </a:avLst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6" name="Rahmen 36"/>
          <p:cNvSpPr>
            <a:spLocks noChangeAspect="1"/>
          </p:cNvSpPr>
          <p:nvPr/>
        </p:nvSpPr>
        <p:spPr>
          <a:xfrm>
            <a:off x="5684158" y="-822659"/>
            <a:ext cx="747692" cy="747775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cxnSp>
        <p:nvCxnSpPr>
          <p:cNvPr id="17" name="Gerade Verbindung 16"/>
          <p:cNvCxnSpPr/>
          <p:nvPr/>
        </p:nvCxnSpPr>
        <p:spPr>
          <a:xfrm>
            <a:off x="9921552" y="-822659"/>
            <a:ext cx="0" cy="74769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ng 55"/>
          <p:cNvSpPr>
            <a:spLocks noChangeAspect="1"/>
          </p:cNvSpPr>
          <p:nvPr/>
        </p:nvSpPr>
        <p:spPr>
          <a:xfrm>
            <a:off x="2018662" y="-622664"/>
            <a:ext cx="72000" cy="72000"/>
          </a:xfrm>
          <a:prstGeom prst="donut">
            <a:avLst>
              <a:gd name="adj" fmla="val 310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9" name="Dreieck 56"/>
          <p:cNvSpPr>
            <a:spLocks noChangeAspect="1"/>
          </p:cNvSpPr>
          <p:nvPr/>
        </p:nvSpPr>
        <p:spPr>
          <a:xfrm>
            <a:off x="2000815" y="-910696"/>
            <a:ext cx="71991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20" name="Abschrägung 57"/>
          <p:cNvSpPr>
            <a:spLocks noChangeAspect="1"/>
          </p:cNvSpPr>
          <p:nvPr/>
        </p:nvSpPr>
        <p:spPr>
          <a:xfrm>
            <a:off x="2000672" y="-1156120"/>
            <a:ext cx="71991" cy="72000"/>
          </a:xfrm>
          <a:prstGeom prst="bevel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2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de-DE" sz="2000" b="1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ing 58"/>
          <p:cNvSpPr>
            <a:spLocks noChangeAspect="1"/>
          </p:cNvSpPr>
          <p:nvPr/>
        </p:nvSpPr>
        <p:spPr>
          <a:xfrm>
            <a:off x="-35793" y="-819472"/>
            <a:ext cx="180000" cy="180000"/>
          </a:xfrm>
          <a:prstGeom prst="donut">
            <a:avLst>
              <a:gd name="adj" fmla="val 2860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cxnSp>
        <p:nvCxnSpPr>
          <p:cNvPr id="22" name="Gerade Verbindung 21"/>
          <p:cNvCxnSpPr/>
          <p:nvPr/>
        </p:nvCxnSpPr>
        <p:spPr>
          <a:xfrm>
            <a:off x="-4850" y="-447398"/>
            <a:ext cx="18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H="1">
            <a:off x="-87560" y="-539572"/>
            <a:ext cx="498" cy="180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Bild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" y="-1072882"/>
            <a:ext cx="199313" cy="198186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522" y="3068960"/>
            <a:ext cx="205818" cy="27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hteck 26"/>
          <p:cNvSpPr>
            <a:spLocks noChangeAspect="1"/>
          </p:cNvSpPr>
          <p:nvPr/>
        </p:nvSpPr>
        <p:spPr>
          <a:xfrm>
            <a:off x="2018654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 smtClean="0"/>
              <a:t>A</a:t>
            </a:r>
            <a:endParaRPr lang="de-DE" sz="900" dirty="0"/>
          </a:p>
        </p:txBody>
      </p:sp>
      <p:sp>
        <p:nvSpPr>
          <p:cNvPr id="28" name="Rechteck 27"/>
          <p:cNvSpPr>
            <a:spLocks noChangeAspect="1"/>
          </p:cNvSpPr>
          <p:nvPr/>
        </p:nvSpPr>
        <p:spPr>
          <a:xfrm>
            <a:off x="2018654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B</a:t>
            </a:r>
          </a:p>
        </p:txBody>
      </p:sp>
      <p:sp>
        <p:nvSpPr>
          <p:cNvPr id="29" name="Rechteck 28"/>
          <p:cNvSpPr>
            <a:spLocks noChangeAspect="1"/>
          </p:cNvSpPr>
          <p:nvPr/>
        </p:nvSpPr>
        <p:spPr>
          <a:xfrm>
            <a:off x="2018654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C</a:t>
            </a:r>
          </a:p>
        </p:txBody>
      </p:sp>
      <p:sp>
        <p:nvSpPr>
          <p:cNvPr id="30" name="Rechteck 29"/>
          <p:cNvSpPr>
            <a:spLocks noChangeAspect="1"/>
          </p:cNvSpPr>
          <p:nvPr/>
        </p:nvSpPr>
        <p:spPr>
          <a:xfrm>
            <a:off x="2153893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D</a:t>
            </a:r>
          </a:p>
        </p:txBody>
      </p:sp>
      <p:sp>
        <p:nvSpPr>
          <p:cNvPr id="31" name="Rechteck 30"/>
          <p:cNvSpPr>
            <a:spLocks noChangeAspect="1"/>
          </p:cNvSpPr>
          <p:nvPr/>
        </p:nvSpPr>
        <p:spPr>
          <a:xfrm>
            <a:off x="2153893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 smtClean="0"/>
              <a:t>E</a:t>
            </a:r>
            <a:endParaRPr lang="de-DE" sz="900" dirty="0"/>
          </a:p>
        </p:txBody>
      </p:sp>
      <p:sp>
        <p:nvSpPr>
          <p:cNvPr id="32" name="Rechteck 31"/>
          <p:cNvSpPr>
            <a:spLocks noChangeAspect="1"/>
          </p:cNvSpPr>
          <p:nvPr/>
        </p:nvSpPr>
        <p:spPr>
          <a:xfrm>
            <a:off x="2153893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 smtClean="0"/>
              <a:t>F</a:t>
            </a:r>
            <a:endParaRPr lang="de-DE" sz="900" dirty="0"/>
          </a:p>
        </p:txBody>
      </p:sp>
      <p:grpSp>
        <p:nvGrpSpPr>
          <p:cNvPr id="33" name="Gruppierung 56"/>
          <p:cNvGrpSpPr>
            <a:grpSpLocks noChangeAspect="1"/>
          </p:cNvGrpSpPr>
          <p:nvPr/>
        </p:nvGrpSpPr>
        <p:grpSpPr>
          <a:xfrm>
            <a:off x="10788698" y="188640"/>
            <a:ext cx="237599" cy="720000"/>
            <a:chOff x="1556792" y="7258050"/>
            <a:chExt cx="237599" cy="720000"/>
          </a:xfrm>
        </p:grpSpPr>
        <p:sp>
          <p:nvSpPr>
            <p:cNvPr id="34" name="Abgerundetes Rechteck 33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5" name="Gerade Verbindung 34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ierung 59"/>
          <p:cNvGrpSpPr>
            <a:grpSpLocks noChangeAspect="1"/>
          </p:cNvGrpSpPr>
          <p:nvPr/>
        </p:nvGrpSpPr>
        <p:grpSpPr>
          <a:xfrm>
            <a:off x="10842034" y="1070412"/>
            <a:ext cx="178199" cy="540000"/>
            <a:chOff x="1556792" y="7258050"/>
            <a:chExt cx="237599" cy="720000"/>
          </a:xfrm>
        </p:grpSpPr>
        <p:sp>
          <p:nvSpPr>
            <p:cNvPr id="37" name="Abgerundetes Rechteck 36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8" name="Gerade Verbindung 37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ierung 62"/>
          <p:cNvGrpSpPr>
            <a:grpSpLocks noChangeAspect="1"/>
          </p:cNvGrpSpPr>
          <p:nvPr/>
        </p:nvGrpSpPr>
        <p:grpSpPr>
          <a:xfrm>
            <a:off x="10929714" y="1763444"/>
            <a:ext cx="89100" cy="270000"/>
            <a:chOff x="1556792" y="7258050"/>
            <a:chExt cx="237599" cy="720000"/>
          </a:xfrm>
        </p:grpSpPr>
        <p:sp>
          <p:nvSpPr>
            <p:cNvPr id="40" name="Abgerundetes Rechteck 39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1" name="Gerade Verbindung 40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uppieren 130"/>
          <p:cNvGrpSpPr>
            <a:grpSpLocks/>
          </p:cNvGrpSpPr>
          <p:nvPr/>
        </p:nvGrpSpPr>
        <p:grpSpPr bwMode="auto">
          <a:xfrm>
            <a:off x="-2942852" y="252617"/>
            <a:ext cx="290512" cy="606425"/>
            <a:chOff x="7056909" y="9547369"/>
            <a:chExt cx="290280" cy="605834"/>
          </a:xfrm>
        </p:grpSpPr>
        <p:cxnSp>
          <p:nvCxnSpPr>
            <p:cNvPr id="61" name="Gerade Verbindung 60"/>
            <p:cNvCxnSpPr/>
            <p:nvPr/>
          </p:nvCxnSpPr>
          <p:spPr>
            <a:xfrm>
              <a:off x="7056909" y="10153203"/>
              <a:ext cx="25221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 flipV="1">
              <a:off x="7182221" y="9550541"/>
              <a:ext cx="0" cy="60266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Gleichschenkliges Dreieck 62"/>
            <p:cNvSpPr/>
            <p:nvPr/>
          </p:nvSpPr>
          <p:spPr>
            <a:xfrm rot="5400000">
              <a:off x="7156860" y="9572730"/>
              <a:ext cx="215690" cy="164968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64" name="Gruppieren 124"/>
          <p:cNvGrpSpPr>
            <a:grpSpLocks noChangeAspect="1"/>
          </p:cNvGrpSpPr>
          <p:nvPr/>
        </p:nvGrpSpPr>
        <p:grpSpPr bwMode="auto">
          <a:xfrm>
            <a:off x="-2929966" y="1131030"/>
            <a:ext cx="260350" cy="407988"/>
            <a:chOff x="4860440" y="9073083"/>
            <a:chExt cx="503966" cy="792088"/>
          </a:xfrm>
        </p:grpSpPr>
        <p:sp>
          <p:nvSpPr>
            <p:cNvPr id="65" name="Ellipse 64"/>
            <p:cNvSpPr/>
            <p:nvPr/>
          </p:nvSpPr>
          <p:spPr>
            <a:xfrm>
              <a:off x="4860440" y="9658673"/>
              <a:ext cx="503966" cy="20649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6" name="Gleichschenkliges Dreieck 65"/>
            <p:cNvSpPr/>
            <p:nvPr/>
          </p:nvSpPr>
          <p:spPr>
            <a:xfrm>
              <a:off x="4931119" y="9073083"/>
              <a:ext cx="362610" cy="659559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7" name="Trapezoid 66"/>
            <p:cNvSpPr/>
            <p:nvPr/>
          </p:nvSpPr>
          <p:spPr>
            <a:xfrm>
              <a:off x="4967995" y="9547719"/>
              <a:ext cx="288859" cy="110954"/>
            </a:xfrm>
            <a:prstGeom prst="trapezoid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8" name="Trapezoid 67"/>
            <p:cNvSpPr/>
            <p:nvPr/>
          </p:nvSpPr>
          <p:spPr>
            <a:xfrm>
              <a:off x="5041746" y="9322730"/>
              <a:ext cx="144428" cy="114035"/>
            </a:xfrm>
            <a:prstGeom prst="trapezoid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9" name="Trapezoid 68"/>
            <p:cNvSpPr/>
            <p:nvPr/>
          </p:nvSpPr>
          <p:spPr>
            <a:xfrm>
              <a:off x="4931119" y="9677165"/>
              <a:ext cx="362610" cy="117118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70" name="Gruppierung 6"/>
          <p:cNvGrpSpPr/>
          <p:nvPr/>
        </p:nvGrpSpPr>
        <p:grpSpPr>
          <a:xfrm>
            <a:off x="-3446696" y="1814447"/>
            <a:ext cx="934063" cy="426591"/>
            <a:chOff x="3458550" y="9233346"/>
            <a:chExt cx="934063" cy="426591"/>
          </a:xfrm>
        </p:grpSpPr>
        <p:sp>
          <p:nvSpPr>
            <p:cNvPr id="71" name="Würfel 70"/>
            <p:cNvSpPr/>
            <p:nvPr/>
          </p:nvSpPr>
          <p:spPr>
            <a:xfrm>
              <a:off x="3468687" y="9265094"/>
              <a:ext cx="923926" cy="394843"/>
            </a:xfrm>
            <a:prstGeom prst="cube">
              <a:avLst/>
            </a:prstGeom>
            <a:solidFill>
              <a:srgbClr val="FFCC66"/>
            </a:solidFill>
            <a:ln>
              <a:solidFill>
                <a:srgbClr val="F9B3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Parallelogramm 3"/>
            <p:cNvSpPr/>
            <p:nvPr/>
          </p:nvSpPr>
          <p:spPr>
            <a:xfrm>
              <a:off x="3458550" y="9233346"/>
              <a:ext cx="934063" cy="129299"/>
            </a:xfrm>
            <a:custGeom>
              <a:avLst/>
              <a:gdLst>
                <a:gd name="connsiteX0" fmla="*/ 0 w 1067942"/>
                <a:gd name="connsiteY0" fmla="*/ 191644 h 191644"/>
                <a:gd name="connsiteX1" fmla="*/ 47911 w 1067942"/>
                <a:gd name="connsiteY1" fmla="*/ 0 h 191644"/>
                <a:gd name="connsiteX2" fmla="*/ 1067942 w 1067942"/>
                <a:gd name="connsiteY2" fmla="*/ 0 h 191644"/>
                <a:gd name="connsiteX3" fmla="*/ 1020031 w 1067942"/>
                <a:gd name="connsiteY3" fmla="*/ 191644 h 191644"/>
                <a:gd name="connsiteX4" fmla="*/ 0 w 1067942"/>
                <a:gd name="connsiteY4" fmla="*/ 191644 h 191644"/>
                <a:gd name="connsiteX0" fmla="*/ 0 w 1193585"/>
                <a:gd name="connsiteY0" fmla="*/ 212585 h 212585"/>
                <a:gd name="connsiteX1" fmla="*/ 47911 w 1193585"/>
                <a:gd name="connsiteY1" fmla="*/ 20941 h 212585"/>
                <a:gd name="connsiteX2" fmla="*/ 1193585 w 1193585"/>
                <a:gd name="connsiteY2" fmla="*/ 0 h 212585"/>
                <a:gd name="connsiteX3" fmla="*/ 1020031 w 1193585"/>
                <a:gd name="connsiteY3" fmla="*/ 212585 h 212585"/>
                <a:gd name="connsiteX4" fmla="*/ 0 w 1193585"/>
                <a:gd name="connsiteY4" fmla="*/ 212585 h 212585"/>
                <a:gd name="connsiteX0" fmla="*/ 0 w 1179625"/>
                <a:gd name="connsiteY0" fmla="*/ 191644 h 191644"/>
                <a:gd name="connsiteX1" fmla="*/ 47911 w 1179625"/>
                <a:gd name="connsiteY1" fmla="*/ 0 h 191644"/>
                <a:gd name="connsiteX2" fmla="*/ 1179625 w 1179625"/>
                <a:gd name="connsiteY2" fmla="*/ 20940 h 191644"/>
                <a:gd name="connsiteX3" fmla="*/ 1020031 w 1179625"/>
                <a:gd name="connsiteY3" fmla="*/ 191644 h 191644"/>
                <a:gd name="connsiteX4" fmla="*/ 0 w 1179625"/>
                <a:gd name="connsiteY4" fmla="*/ 191644 h 191644"/>
                <a:gd name="connsiteX0" fmla="*/ 0 w 1179625"/>
                <a:gd name="connsiteY0" fmla="*/ 170704 h 170704"/>
                <a:gd name="connsiteX1" fmla="*/ 180534 w 1179625"/>
                <a:gd name="connsiteY1" fmla="*/ 13961 h 170704"/>
                <a:gd name="connsiteX2" fmla="*/ 1179625 w 1179625"/>
                <a:gd name="connsiteY2" fmla="*/ 0 h 170704"/>
                <a:gd name="connsiteX3" fmla="*/ 1020031 w 1179625"/>
                <a:gd name="connsiteY3" fmla="*/ 170704 h 170704"/>
                <a:gd name="connsiteX4" fmla="*/ 0 w 1179625"/>
                <a:gd name="connsiteY4" fmla="*/ 170704 h 170704"/>
                <a:gd name="connsiteX0" fmla="*/ 0 w 1179625"/>
                <a:gd name="connsiteY0" fmla="*/ 156743 h 156743"/>
                <a:gd name="connsiteX1" fmla="*/ 180534 w 1179625"/>
                <a:gd name="connsiteY1" fmla="*/ 0 h 156743"/>
                <a:gd name="connsiteX2" fmla="*/ 1179625 w 1179625"/>
                <a:gd name="connsiteY2" fmla="*/ 13960 h 156743"/>
                <a:gd name="connsiteX3" fmla="*/ 1020031 w 1179625"/>
                <a:gd name="connsiteY3" fmla="*/ 156743 h 156743"/>
                <a:gd name="connsiteX4" fmla="*/ 0 w 1179625"/>
                <a:gd name="connsiteY4" fmla="*/ 156743 h 156743"/>
                <a:gd name="connsiteX0" fmla="*/ 0 w 1193585"/>
                <a:gd name="connsiteY0" fmla="*/ 170704 h 170704"/>
                <a:gd name="connsiteX1" fmla="*/ 180534 w 1193585"/>
                <a:gd name="connsiteY1" fmla="*/ 13961 h 170704"/>
                <a:gd name="connsiteX2" fmla="*/ 1193585 w 1193585"/>
                <a:gd name="connsiteY2" fmla="*/ 0 h 170704"/>
                <a:gd name="connsiteX3" fmla="*/ 1020031 w 1193585"/>
                <a:gd name="connsiteY3" fmla="*/ 170704 h 170704"/>
                <a:gd name="connsiteX4" fmla="*/ 0 w 1193585"/>
                <a:gd name="connsiteY4" fmla="*/ 170704 h 170704"/>
                <a:gd name="connsiteX0" fmla="*/ 0 w 1158684"/>
                <a:gd name="connsiteY0" fmla="*/ 156744 h 156744"/>
                <a:gd name="connsiteX1" fmla="*/ 180534 w 1158684"/>
                <a:gd name="connsiteY1" fmla="*/ 1 h 156744"/>
                <a:gd name="connsiteX2" fmla="*/ 1158684 w 1158684"/>
                <a:gd name="connsiteY2" fmla="*/ 0 h 156744"/>
                <a:gd name="connsiteX3" fmla="*/ 1020031 w 1158684"/>
                <a:gd name="connsiteY3" fmla="*/ 156744 h 156744"/>
                <a:gd name="connsiteX4" fmla="*/ 0 w 1158684"/>
                <a:gd name="connsiteY4" fmla="*/ 156744 h 15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8684" h="156744">
                  <a:moveTo>
                    <a:pt x="0" y="156744"/>
                  </a:moveTo>
                  <a:lnTo>
                    <a:pt x="180534" y="1"/>
                  </a:lnTo>
                  <a:lnTo>
                    <a:pt x="1158684" y="0"/>
                  </a:lnTo>
                  <a:lnTo>
                    <a:pt x="1020031" y="156744"/>
                  </a:lnTo>
                  <a:lnTo>
                    <a:pt x="0" y="156744"/>
                  </a:lnTo>
                  <a:close/>
                </a:path>
              </a:pathLst>
            </a:custGeom>
            <a:solidFill>
              <a:srgbClr val="AC693C"/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softEdge rad="139700"/>
            </a:effectLst>
            <a:scene3d>
              <a:camera prst="orthographicFront"/>
              <a:lightRig rig="threePt" dir="t"/>
            </a:scene3d>
            <a:sp3d>
              <a:bevelT w="88900" h="190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3" name="Würfel 72"/>
          <p:cNvSpPr/>
          <p:nvPr/>
        </p:nvSpPr>
        <p:spPr>
          <a:xfrm flipV="1">
            <a:off x="-3498536" y="3501797"/>
            <a:ext cx="927113" cy="354058"/>
          </a:xfrm>
          <a:prstGeom prst="cube">
            <a:avLst>
              <a:gd name="adj" fmla="val 17723"/>
            </a:avLst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softEdge rad="31750"/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4" name="Würfel 73"/>
          <p:cNvSpPr/>
          <p:nvPr/>
        </p:nvSpPr>
        <p:spPr>
          <a:xfrm flipV="1">
            <a:off x="-3161703" y="4293096"/>
            <a:ext cx="586275" cy="495389"/>
          </a:xfrm>
          <a:prstGeom prst="cube">
            <a:avLst>
              <a:gd name="adj" fmla="val 17723"/>
            </a:avLst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softEdge rad="31750"/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5" name="Würfel 74"/>
          <p:cNvSpPr/>
          <p:nvPr/>
        </p:nvSpPr>
        <p:spPr>
          <a:xfrm>
            <a:off x="-3880317" y="5043017"/>
            <a:ext cx="1379538" cy="404813"/>
          </a:xfrm>
          <a:prstGeom prst="cube">
            <a:avLst>
              <a:gd name="adj" fmla="val 87404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76" name="Gruppieren 66"/>
          <p:cNvGrpSpPr>
            <a:grpSpLocks/>
          </p:cNvGrpSpPr>
          <p:nvPr/>
        </p:nvGrpSpPr>
        <p:grpSpPr bwMode="auto">
          <a:xfrm>
            <a:off x="-3732445" y="5764879"/>
            <a:ext cx="1173162" cy="601662"/>
            <a:chOff x="8894922" y="9218409"/>
            <a:chExt cx="1173146" cy="601331"/>
          </a:xfrm>
        </p:grpSpPr>
        <p:sp>
          <p:nvSpPr>
            <p:cNvPr id="77" name="Rechteck 76"/>
            <p:cNvSpPr>
              <a:spLocks noChangeAspect="1"/>
            </p:cNvSpPr>
            <p:nvPr/>
          </p:nvSpPr>
          <p:spPr>
            <a:xfrm rot="16200000">
              <a:off x="8636325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8" name="Rechteck 77"/>
            <p:cNvSpPr>
              <a:spLocks noChangeAspect="1"/>
            </p:cNvSpPr>
            <p:nvPr/>
          </p:nvSpPr>
          <p:spPr>
            <a:xfrm rot="16200000">
              <a:off x="8842697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9" name="Rechteck 78"/>
            <p:cNvSpPr>
              <a:spLocks noChangeAspect="1"/>
            </p:cNvSpPr>
            <p:nvPr/>
          </p:nvSpPr>
          <p:spPr>
            <a:xfrm rot="16200000">
              <a:off x="9076056" y="9477006"/>
              <a:ext cx="601331" cy="8413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0" name="Rechteck 79"/>
            <p:cNvSpPr>
              <a:spLocks noChangeAspect="1"/>
            </p:cNvSpPr>
            <p:nvPr/>
          </p:nvSpPr>
          <p:spPr>
            <a:xfrm rot="16200000">
              <a:off x="9285603" y="9477006"/>
              <a:ext cx="601331" cy="8413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1" name="Rechteck 80"/>
            <p:cNvSpPr>
              <a:spLocks noChangeAspect="1"/>
            </p:cNvSpPr>
            <p:nvPr/>
          </p:nvSpPr>
          <p:spPr>
            <a:xfrm rot="16200000">
              <a:off x="9492769" y="9477800"/>
              <a:ext cx="601331" cy="82549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2" name="Rechteck 81"/>
            <p:cNvSpPr>
              <a:spLocks noChangeAspect="1"/>
            </p:cNvSpPr>
            <p:nvPr/>
          </p:nvSpPr>
          <p:spPr>
            <a:xfrm rot="16200000">
              <a:off x="9725335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83" name="Rechteck 82"/>
          <p:cNvSpPr>
            <a:spLocks noChangeAspect="1"/>
          </p:cNvSpPr>
          <p:nvPr/>
        </p:nvSpPr>
        <p:spPr>
          <a:xfrm rot="16200000">
            <a:off x="-2955597" y="6845605"/>
            <a:ext cx="600075" cy="8255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84" name="Gruppieren 92"/>
          <p:cNvGrpSpPr>
            <a:grpSpLocks noChangeAspect="1"/>
          </p:cNvGrpSpPr>
          <p:nvPr/>
        </p:nvGrpSpPr>
        <p:grpSpPr bwMode="auto">
          <a:xfrm>
            <a:off x="-3034177" y="7508850"/>
            <a:ext cx="503237" cy="503238"/>
            <a:chOff x="9174067" y="8136979"/>
            <a:chExt cx="576064" cy="576000"/>
          </a:xfrm>
        </p:grpSpPr>
        <p:sp>
          <p:nvSpPr>
            <p:cNvPr id="85" name="Rechteck 84"/>
            <p:cNvSpPr/>
            <p:nvPr/>
          </p:nvSpPr>
          <p:spPr>
            <a:xfrm>
              <a:off x="9174067" y="8136979"/>
              <a:ext cx="576064" cy="5760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Ellipse 85"/>
            <p:cNvSpPr/>
            <p:nvPr/>
          </p:nvSpPr>
          <p:spPr>
            <a:xfrm>
              <a:off x="9246757" y="8216928"/>
              <a:ext cx="179906" cy="1798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7" name="Ellipse 86"/>
            <p:cNvSpPr/>
            <p:nvPr/>
          </p:nvSpPr>
          <p:spPr>
            <a:xfrm>
              <a:off x="9490266" y="8216928"/>
              <a:ext cx="179906" cy="1798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8" name="Ellipse 87"/>
            <p:cNvSpPr/>
            <p:nvPr/>
          </p:nvSpPr>
          <p:spPr>
            <a:xfrm>
              <a:off x="9246757" y="8451326"/>
              <a:ext cx="179906" cy="1798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9" name="Ellipse 88"/>
            <p:cNvSpPr/>
            <p:nvPr/>
          </p:nvSpPr>
          <p:spPr>
            <a:xfrm>
              <a:off x="9490266" y="8451326"/>
              <a:ext cx="179906" cy="1798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90" name="Textfeld 89"/>
          <p:cNvSpPr txBox="1"/>
          <p:nvPr/>
        </p:nvSpPr>
        <p:spPr>
          <a:xfrm>
            <a:off x="-2463824" y="398667"/>
            <a:ext cx="1944216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Stange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Hütchen</a:t>
            </a:r>
          </a:p>
          <a:p>
            <a:endParaRPr lang="de-DE" dirty="0"/>
          </a:p>
          <a:p>
            <a:r>
              <a:rPr lang="de-DE" dirty="0" smtClean="0"/>
              <a:t>Großer Kasten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Bank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Großes Kastenoberteil</a:t>
            </a:r>
          </a:p>
          <a:p>
            <a:endParaRPr lang="de-DE" dirty="0"/>
          </a:p>
          <a:p>
            <a:r>
              <a:rPr lang="de-DE" dirty="0" smtClean="0"/>
              <a:t>Kleines Kastenoberteil</a:t>
            </a:r>
          </a:p>
          <a:p>
            <a:endParaRPr lang="de-DE" dirty="0"/>
          </a:p>
          <a:p>
            <a:r>
              <a:rPr lang="de-DE" dirty="0" smtClean="0"/>
              <a:t>Matte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Hindernisse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Hindernis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Ballkiste</a:t>
            </a:r>
            <a:endParaRPr lang="de-DE" dirty="0"/>
          </a:p>
        </p:txBody>
      </p:sp>
      <p:grpSp>
        <p:nvGrpSpPr>
          <p:cNvPr id="91" name="Gruppieren 64"/>
          <p:cNvGrpSpPr>
            <a:grpSpLocks/>
          </p:cNvGrpSpPr>
          <p:nvPr/>
        </p:nvGrpSpPr>
        <p:grpSpPr bwMode="auto">
          <a:xfrm>
            <a:off x="10983297" y="-855464"/>
            <a:ext cx="682625" cy="304800"/>
            <a:chOff x="8929755" y="9298922"/>
            <a:chExt cx="683451" cy="305964"/>
          </a:xfrm>
        </p:grpSpPr>
        <p:sp>
          <p:nvSpPr>
            <p:cNvPr id="92" name="Ellipse 91"/>
            <p:cNvSpPr/>
            <p:nvPr/>
          </p:nvSpPr>
          <p:spPr>
            <a:xfrm>
              <a:off x="8929755" y="9316451"/>
              <a:ext cx="683451" cy="2215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93" name="Ellipse 92"/>
            <p:cNvSpPr/>
            <p:nvPr/>
          </p:nvSpPr>
          <p:spPr>
            <a:xfrm>
              <a:off x="9149095" y="9298922"/>
              <a:ext cx="243182" cy="3059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94" name="Textfeld 93"/>
          <p:cNvSpPr txBox="1"/>
          <p:nvPr/>
        </p:nvSpPr>
        <p:spPr>
          <a:xfrm>
            <a:off x="11867609" y="-919996"/>
            <a:ext cx="1246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Lehrperson</a:t>
            </a:r>
            <a:endParaRPr lang="de-DE" dirty="0"/>
          </a:p>
        </p:txBody>
      </p:sp>
      <p:grpSp>
        <p:nvGrpSpPr>
          <p:cNvPr id="95" name="Gruppieren 263"/>
          <p:cNvGrpSpPr>
            <a:grpSpLocks/>
          </p:cNvGrpSpPr>
          <p:nvPr/>
        </p:nvGrpSpPr>
        <p:grpSpPr bwMode="auto">
          <a:xfrm>
            <a:off x="-4036452" y="2655119"/>
            <a:ext cx="1487487" cy="227013"/>
            <a:chOff x="4824751" y="9203683"/>
            <a:chExt cx="1487120" cy="274930"/>
          </a:xfrm>
          <a:scene3d>
            <a:camera prst="perspectiveRelaxedModerately"/>
            <a:lightRig rig="threePt" dir="t"/>
          </a:scene3d>
        </p:grpSpPr>
        <p:sp>
          <p:nvSpPr>
            <p:cNvPr id="96" name="Rechteck 95"/>
            <p:cNvSpPr/>
            <p:nvPr/>
          </p:nvSpPr>
          <p:spPr>
            <a:xfrm>
              <a:off x="4961242" y="9348300"/>
              <a:ext cx="44439" cy="130313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97" name="Rechteck 96"/>
            <p:cNvSpPr/>
            <p:nvPr/>
          </p:nvSpPr>
          <p:spPr>
            <a:xfrm>
              <a:off x="6121418" y="9348300"/>
              <a:ext cx="44439" cy="130313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98" name="Würfel 97"/>
            <p:cNvSpPr/>
            <p:nvPr/>
          </p:nvSpPr>
          <p:spPr>
            <a:xfrm flipV="1">
              <a:off x="4824751" y="9203683"/>
              <a:ext cx="1487120" cy="227254"/>
            </a:xfrm>
            <a:prstGeom prst="cube">
              <a:avLst>
                <a:gd name="adj" fmla="val 17723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cxnSp>
        <p:nvCxnSpPr>
          <p:cNvPr id="101" name="Gerade Verbindung mit Pfeil 100"/>
          <p:cNvCxnSpPr/>
          <p:nvPr/>
        </p:nvCxnSpPr>
        <p:spPr>
          <a:xfrm>
            <a:off x="11867852" y="4183822"/>
            <a:ext cx="862013" cy="0"/>
          </a:xfrm>
          <a:prstGeom prst="straightConnector1">
            <a:avLst/>
          </a:prstGeom>
          <a:ln w="38100" cmpd="dbl">
            <a:solidFill>
              <a:schemeClr val="accent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uppieren 156"/>
          <p:cNvGrpSpPr>
            <a:grpSpLocks/>
          </p:cNvGrpSpPr>
          <p:nvPr/>
        </p:nvGrpSpPr>
        <p:grpSpPr bwMode="auto">
          <a:xfrm>
            <a:off x="11324610" y="3671685"/>
            <a:ext cx="1874837" cy="96838"/>
            <a:chOff x="11176686" y="9515688"/>
            <a:chExt cx="1875385" cy="95706"/>
          </a:xfrm>
        </p:grpSpPr>
        <p:sp>
          <p:nvSpPr>
            <p:cNvPr id="103" name="Freihandform 102"/>
            <p:cNvSpPr/>
            <p:nvPr/>
          </p:nvSpPr>
          <p:spPr>
            <a:xfrm>
              <a:off x="11176686" y="9515688"/>
              <a:ext cx="1756288" cy="95706"/>
            </a:xfrm>
            <a:custGeom>
              <a:avLst/>
              <a:gdLst>
                <a:gd name="connsiteX0" fmla="*/ 0 w 2840101"/>
                <a:gd name="connsiteY0" fmla="*/ 95252 h 95706"/>
                <a:gd name="connsiteX1" fmla="*/ 111125 w 2840101"/>
                <a:gd name="connsiteY1" fmla="*/ 2 h 95706"/>
                <a:gd name="connsiteX2" fmla="*/ 209550 w 2840101"/>
                <a:gd name="connsiteY2" fmla="*/ 95252 h 95706"/>
                <a:gd name="connsiteX3" fmla="*/ 320675 w 2840101"/>
                <a:gd name="connsiteY3" fmla="*/ 2 h 95706"/>
                <a:gd name="connsiteX4" fmla="*/ 422275 w 2840101"/>
                <a:gd name="connsiteY4" fmla="*/ 95252 h 95706"/>
                <a:gd name="connsiteX5" fmla="*/ 527050 w 2840101"/>
                <a:gd name="connsiteY5" fmla="*/ 6352 h 95706"/>
                <a:gd name="connsiteX6" fmla="*/ 638175 w 2840101"/>
                <a:gd name="connsiteY6" fmla="*/ 92077 h 95706"/>
                <a:gd name="connsiteX7" fmla="*/ 742950 w 2840101"/>
                <a:gd name="connsiteY7" fmla="*/ 6352 h 95706"/>
                <a:gd name="connsiteX8" fmla="*/ 844550 w 2840101"/>
                <a:gd name="connsiteY8" fmla="*/ 95252 h 95706"/>
                <a:gd name="connsiteX9" fmla="*/ 949325 w 2840101"/>
                <a:gd name="connsiteY9" fmla="*/ 3177 h 95706"/>
                <a:gd name="connsiteX10" fmla="*/ 1054100 w 2840101"/>
                <a:gd name="connsiteY10" fmla="*/ 92077 h 95706"/>
                <a:gd name="connsiteX11" fmla="*/ 1165225 w 2840101"/>
                <a:gd name="connsiteY11" fmla="*/ 3177 h 95706"/>
                <a:gd name="connsiteX12" fmla="*/ 1263650 w 2840101"/>
                <a:gd name="connsiteY12" fmla="*/ 95252 h 95706"/>
                <a:gd name="connsiteX13" fmla="*/ 1365250 w 2840101"/>
                <a:gd name="connsiteY13" fmla="*/ 3177 h 95706"/>
                <a:gd name="connsiteX14" fmla="*/ 1470025 w 2840101"/>
                <a:gd name="connsiteY14" fmla="*/ 95252 h 95706"/>
                <a:gd name="connsiteX15" fmla="*/ 1574800 w 2840101"/>
                <a:gd name="connsiteY15" fmla="*/ 2 h 95706"/>
                <a:gd name="connsiteX16" fmla="*/ 1685925 w 2840101"/>
                <a:gd name="connsiteY16" fmla="*/ 92077 h 95706"/>
                <a:gd name="connsiteX17" fmla="*/ 1784350 w 2840101"/>
                <a:gd name="connsiteY17" fmla="*/ 6352 h 95706"/>
                <a:gd name="connsiteX18" fmla="*/ 1889125 w 2840101"/>
                <a:gd name="connsiteY18" fmla="*/ 92077 h 95706"/>
                <a:gd name="connsiteX19" fmla="*/ 1993900 w 2840101"/>
                <a:gd name="connsiteY19" fmla="*/ 6352 h 95706"/>
                <a:gd name="connsiteX20" fmla="*/ 2098675 w 2840101"/>
                <a:gd name="connsiteY20" fmla="*/ 95252 h 95706"/>
                <a:gd name="connsiteX21" fmla="*/ 2206625 w 2840101"/>
                <a:gd name="connsiteY21" fmla="*/ 6352 h 95706"/>
                <a:gd name="connsiteX22" fmla="*/ 2308225 w 2840101"/>
                <a:gd name="connsiteY22" fmla="*/ 95252 h 95706"/>
                <a:gd name="connsiteX23" fmla="*/ 2422525 w 2840101"/>
                <a:gd name="connsiteY23" fmla="*/ 3177 h 95706"/>
                <a:gd name="connsiteX24" fmla="*/ 2514600 w 2840101"/>
                <a:gd name="connsiteY24" fmla="*/ 92077 h 95706"/>
                <a:gd name="connsiteX25" fmla="*/ 2616200 w 2840101"/>
                <a:gd name="connsiteY25" fmla="*/ 6352 h 95706"/>
                <a:gd name="connsiteX26" fmla="*/ 2724150 w 2840101"/>
                <a:gd name="connsiteY26" fmla="*/ 95252 h 95706"/>
                <a:gd name="connsiteX27" fmla="*/ 2828925 w 2840101"/>
                <a:gd name="connsiteY27" fmla="*/ 41277 h 95706"/>
                <a:gd name="connsiteX28" fmla="*/ 2832100 w 2840101"/>
                <a:gd name="connsiteY28" fmla="*/ 47627 h 9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40101" h="95706">
                  <a:moveTo>
                    <a:pt x="0" y="95252"/>
                  </a:moveTo>
                  <a:cubicBezTo>
                    <a:pt x="38100" y="47627"/>
                    <a:pt x="76200" y="2"/>
                    <a:pt x="111125" y="2"/>
                  </a:cubicBezTo>
                  <a:cubicBezTo>
                    <a:pt x="146050" y="2"/>
                    <a:pt x="174625" y="95252"/>
                    <a:pt x="209550" y="95252"/>
                  </a:cubicBezTo>
                  <a:cubicBezTo>
                    <a:pt x="244475" y="95252"/>
                    <a:pt x="285221" y="2"/>
                    <a:pt x="320675" y="2"/>
                  </a:cubicBezTo>
                  <a:cubicBezTo>
                    <a:pt x="356129" y="2"/>
                    <a:pt x="387879" y="94194"/>
                    <a:pt x="422275" y="95252"/>
                  </a:cubicBezTo>
                  <a:cubicBezTo>
                    <a:pt x="456671" y="96310"/>
                    <a:pt x="491067" y="6881"/>
                    <a:pt x="527050" y="6352"/>
                  </a:cubicBezTo>
                  <a:cubicBezTo>
                    <a:pt x="563033" y="5823"/>
                    <a:pt x="602192" y="92077"/>
                    <a:pt x="638175" y="92077"/>
                  </a:cubicBezTo>
                  <a:cubicBezTo>
                    <a:pt x="674158" y="92077"/>
                    <a:pt x="708554" y="5823"/>
                    <a:pt x="742950" y="6352"/>
                  </a:cubicBezTo>
                  <a:cubicBezTo>
                    <a:pt x="777346" y="6881"/>
                    <a:pt x="810154" y="95781"/>
                    <a:pt x="844550" y="95252"/>
                  </a:cubicBezTo>
                  <a:cubicBezTo>
                    <a:pt x="878946" y="94723"/>
                    <a:pt x="914400" y="3706"/>
                    <a:pt x="949325" y="3177"/>
                  </a:cubicBezTo>
                  <a:cubicBezTo>
                    <a:pt x="984250" y="2648"/>
                    <a:pt x="1018117" y="92077"/>
                    <a:pt x="1054100" y="92077"/>
                  </a:cubicBezTo>
                  <a:cubicBezTo>
                    <a:pt x="1090083" y="92077"/>
                    <a:pt x="1130300" y="2648"/>
                    <a:pt x="1165225" y="3177"/>
                  </a:cubicBezTo>
                  <a:cubicBezTo>
                    <a:pt x="1200150" y="3706"/>
                    <a:pt x="1230313" y="95252"/>
                    <a:pt x="1263650" y="95252"/>
                  </a:cubicBezTo>
                  <a:cubicBezTo>
                    <a:pt x="1296987" y="95252"/>
                    <a:pt x="1330854" y="3177"/>
                    <a:pt x="1365250" y="3177"/>
                  </a:cubicBezTo>
                  <a:cubicBezTo>
                    <a:pt x="1399646" y="3177"/>
                    <a:pt x="1435100" y="95781"/>
                    <a:pt x="1470025" y="95252"/>
                  </a:cubicBezTo>
                  <a:cubicBezTo>
                    <a:pt x="1504950" y="94723"/>
                    <a:pt x="1538817" y="531"/>
                    <a:pt x="1574800" y="2"/>
                  </a:cubicBezTo>
                  <a:cubicBezTo>
                    <a:pt x="1610783" y="-527"/>
                    <a:pt x="1651000" y="91019"/>
                    <a:pt x="1685925" y="92077"/>
                  </a:cubicBezTo>
                  <a:cubicBezTo>
                    <a:pt x="1720850" y="93135"/>
                    <a:pt x="1750483" y="6352"/>
                    <a:pt x="1784350" y="6352"/>
                  </a:cubicBezTo>
                  <a:cubicBezTo>
                    <a:pt x="1818217" y="6352"/>
                    <a:pt x="1854200" y="92077"/>
                    <a:pt x="1889125" y="92077"/>
                  </a:cubicBezTo>
                  <a:cubicBezTo>
                    <a:pt x="1924050" y="92077"/>
                    <a:pt x="1958975" y="5823"/>
                    <a:pt x="1993900" y="6352"/>
                  </a:cubicBezTo>
                  <a:cubicBezTo>
                    <a:pt x="2028825" y="6881"/>
                    <a:pt x="2063221" y="95252"/>
                    <a:pt x="2098675" y="95252"/>
                  </a:cubicBezTo>
                  <a:cubicBezTo>
                    <a:pt x="2134129" y="95252"/>
                    <a:pt x="2171700" y="6352"/>
                    <a:pt x="2206625" y="6352"/>
                  </a:cubicBezTo>
                  <a:cubicBezTo>
                    <a:pt x="2241550" y="6352"/>
                    <a:pt x="2272242" y="95781"/>
                    <a:pt x="2308225" y="95252"/>
                  </a:cubicBezTo>
                  <a:cubicBezTo>
                    <a:pt x="2344208" y="94723"/>
                    <a:pt x="2388129" y="3706"/>
                    <a:pt x="2422525" y="3177"/>
                  </a:cubicBezTo>
                  <a:cubicBezTo>
                    <a:pt x="2456921" y="2648"/>
                    <a:pt x="2482321" y="91548"/>
                    <a:pt x="2514600" y="92077"/>
                  </a:cubicBezTo>
                  <a:cubicBezTo>
                    <a:pt x="2546879" y="92606"/>
                    <a:pt x="2581275" y="5823"/>
                    <a:pt x="2616200" y="6352"/>
                  </a:cubicBezTo>
                  <a:cubicBezTo>
                    <a:pt x="2651125" y="6881"/>
                    <a:pt x="2688696" y="89431"/>
                    <a:pt x="2724150" y="95252"/>
                  </a:cubicBezTo>
                  <a:cubicBezTo>
                    <a:pt x="2759604" y="101073"/>
                    <a:pt x="2810933" y="49214"/>
                    <a:pt x="2828925" y="41277"/>
                  </a:cubicBezTo>
                  <a:cubicBezTo>
                    <a:pt x="2846917" y="33339"/>
                    <a:pt x="2839508" y="40483"/>
                    <a:pt x="2832100" y="47627"/>
                  </a:cubicBez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104" name="Gerade Verbindung mit Pfeil 103"/>
            <p:cNvCxnSpPr/>
            <p:nvPr/>
          </p:nvCxnSpPr>
          <p:spPr>
            <a:xfrm>
              <a:off x="12939326" y="9564326"/>
              <a:ext cx="112745" cy="0"/>
            </a:xfrm>
            <a:prstGeom prst="straightConnector1">
              <a:avLst/>
            </a:prstGeom>
            <a:ln w="38100" cmpd="sng">
              <a:solidFill>
                <a:schemeClr val="accent1"/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Oval 37"/>
          <p:cNvSpPr>
            <a:spLocks noChangeAspect="1"/>
          </p:cNvSpPr>
          <p:nvPr/>
        </p:nvSpPr>
        <p:spPr>
          <a:xfrm>
            <a:off x="10948086" y="502435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DA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42" name="Oval 38"/>
          <p:cNvSpPr>
            <a:spLocks noChangeAspect="1"/>
          </p:cNvSpPr>
          <p:nvPr/>
        </p:nvSpPr>
        <p:spPr>
          <a:xfrm>
            <a:off x="10948086" y="480602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ST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43" name="Oval 41"/>
          <p:cNvSpPr>
            <a:spLocks noChangeAspect="1"/>
          </p:cNvSpPr>
          <p:nvPr/>
        </p:nvSpPr>
        <p:spPr>
          <a:xfrm>
            <a:off x="10948086" y="5460484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err="1" smtClean="0">
                <a:solidFill>
                  <a:schemeClr val="tx1"/>
                </a:solidFill>
              </a:rPr>
              <a:t>Av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44" name="Oval 42"/>
          <p:cNvSpPr>
            <a:spLocks noChangeAspect="1"/>
          </p:cNvSpPr>
          <p:nvPr/>
        </p:nvSpPr>
        <p:spPr>
          <a:xfrm>
            <a:off x="10948086" y="567487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A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45" name="Oval 44"/>
          <p:cNvSpPr>
            <a:spLocks noChangeAspect="1"/>
          </p:cNvSpPr>
          <p:nvPr/>
        </p:nvSpPr>
        <p:spPr>
          <a:xfrm>
            <a:off x="10948086" y="589473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L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46" name="Oval 45"/>
          <p:cNvSpPr>
            <a:spLocks noChangeAspect="1"/>
          </p:cNvSpPr>
          <p:nvPr/>
        </p:nvSpPr>
        <p:spPr>
          <a:xfrm>
            <a:off x="10948086" y="611788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47" name="Oval 48"/>
          <p:cNvSpPr>
            <a:spLocks noChangeAspect="1"/>
          </p:cNvSpPr>
          <p:nvPr/>
        </p:nvSpPr>
        <p:spPr>
          <a:xfrm>
            <a:off x="10948086" y="6548742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2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48" name="Oval 49"/>
          <p:cNvSpPr>
            <a:spLocks noChangeAspect="1"/>
          </p:cNvSpPr>
          <p:nvPr/>
        </p:nvSpPr>
        <p:spPr>
          <a:xfrm>
            <a:off x="10948086" y="5242536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de-DE" sz="800" dirty="0" smtClean="0">
                <a:solidFill>
                  <a:schemeClr val="tx1"/>
                </a:solidFill>
              </a:rPr>
              <a:t>AA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49" name="Oval 50"/>
          <p:cNvSpPr>
            <a:spLocks noChangeAspect="1"/>
          </p:cNvSpPr>
          <p:nvPr/>
        </p:nvSpPr>
        <p:spPr>
          <a:xfrm>
            <a:off x="10948086" y="6334187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1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50" name="Oval 37"/>
          <p:cNvSpPr>
            <a:spLocks noChangeAspect="1"/>
          </p:cNvSpPr>
          <p:nvPr/>
        </p:nvSpPr>
        <p:spPr>
          <a:xfrm>
            <a:off x="10552022" y="5027241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DA</a:t>
            </a:r>
            <a:endParaRPr lang="de-DE" sz="600" dirty="0">
              <a:solidFill>
                <a:schemeClr val="bg1"/>
              </a:solidFill>
            </a:endParaRPr>
          </a:p>
        </p:txBody>
      </p:sp>
      <p:sp>
        <p:nvSpPr>
          <p:cNvPr id="151" name="Oval 38"/>
          <p:cNvSpPr>
            <a:spLocks noChangeAspect="1"/>
          </p:cNvSpPr>
          <p:nvPr/>
        </p:nvSpPr>
        <p:spPr>
          <a:xfrm>
            <a:off x="10548752" y="4810313"/>
            <a:ext cx="183270" cy="18327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ST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52" name="Oval 41"/>
          <p:cNvSpPr>
            <a:spLocks noChangeAspect="1"/>
          </p:cNvSpPr>
          <p:nvPr/>
        </p:nvSpPr>
        <p:spPr>
          <a:xfrm>
            <a:off x="10552022" y="546337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err="1" smtClean="0">
                <a:solidFill>
                  <a:schemeClr val="bg1"/>
                </a:solidFill>
              </a:rPr>
              <a:t>Av</a:t>
            </a:r>
            <a:endParaRPr lang="de-DE" sz="600" dirty="0">
              <a:solidFill>
                <a:schemeClr val="bg1"/>
              </a:solidFill>
            </a:endParaRPr>
          </a:p>
        </p:txBody>
      </p:sp>
      <p:sp>
        <p:nvSpPr>
          <p:cNvPr id="153" name="Oval 42"/>
          <p:cNvSpPr>
            <a:spLocks noChangeAspect="1"/>
          </p:cNvSpPr>
          <p:nvPr/>
        </p:nvSpPr>
        <p:spPr>
          <a:xfrm>
            <a:off x="10552022" y="567776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A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54" name="Oval 44"/>
          <p:cNvSpPr>
            <a:spLocks noChangeAspect="1"/>
          </p:cNvSpPr>
          <p:nvPr/>
        </p:nvSpPr>
        <p:spPr>
          <a:xfrm>
            <a:off x="10552022" y="589761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L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55" name="Oval 45"/>
          <p:cNvSpPr>
            <a:spLocks noChangeAspect="1"/>
          </p:cNvSpPr>
          <p:nvPr/>
        </p:nvSpPr>
        <p:spPr>
          <a:xfrm>
            <a:off x="10552022" y="612077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56" name="Oval 48"/>
          <p:cNvSpPr>
            <a:spLocks noChangeAspect="1"/>
          </p:cNvSpPr>
          <p:nvPr/>
        </p:nvSpPr>
        <p:spPr>
          <a:xfrm>
            <a:off x="10552022" y="655163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57" name="Oval 49"/>
          <p:cNvSpPr>
            <a:spLocks noChangeAspect="1"/>
          </p:cNvSpPr>
          <p:nvPr/>
        </p:nvSpPr>
        <p:spPr>
          <a:xfrm>
            <a:off x="10552022" y="5245422"/>
            <a:ext cx="180000" cy="18000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AA</a:t>
            </a:r>
            <a:endParaRPr lang="de-DE" sz="400" dirty="0">
              <a:solidFill>
                <a:schemeClr val="bg1"/>
              </a:solidFill>
            </a:endParaRPr>
          </a:p>
        </p:txBody>
      </p:sp>
      <p:sp>
        <p:nvSpPr>
          <p:cNvPr id="158" name="Oval 50"/>
          <p:cNvSpPr>
            <a:spLocks noChangeAspect="1"/>
          </p:cNvSpPr>
          <p:nvPr/>
        </p:nvSpPr>
        <p:spPr>
          <a:xfrm>
            <a:off x="10552022" y="6337075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59" name="Oval 48"/>
          <p:cNvSpPr>
            <a:spLocks noChangeAspect="1"/>
          </p:cNvSpPr>
          <p:nvPr/>
        </p:nvSpPr>
        <p:spPr>
          <a:xfrm>
            <a:off x="10552022" y="676800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60" name="Oval 48"/>
          <p:cNvSpPr>
            <a:spLocks noChangeAspect="1"/>
          </p:cNvSpPr>
          <p:nvPr/>
        </p:nvSpPr>
        <p:spPr>
          <a:xfrm>
            <a:off x="10552022" y="6987866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bg1"/>
                </a:solidFill>
              </a:rPr>
              <a:t>4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61" name="Oval 48"/>
          <p:cNvSpPr>
            <a:spLocks noChangeAspect="1"/>
          </p:cNvSpPr>
          <p:nvPr/>
        </p:nvSpPr>
        <p:spPr>
          <a:xfrm>
            <a:off x="10555292" y="720596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bg1"/>
                </a:solidFill>
              </a:rPr>
              <a:t>5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62" name="Oval 48"/>
          <p:cNvSpPr>
            <a:spLocks noChangeAspect="1"/>
          </p:cNvSpPr>
          <p:nvPr/>
        </p:nvSpPr>
        <p:spPr>
          <a:xfrm>
            <a:off x="10555292" y="7423613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bg1"/>
                </a:solidFill>
              </a:rPr>
              <a:t>6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63" name="Oval 50"/>
          <p:cNvSpPr>
            <a:spLocks noChangeAspect="1"/>
          </p:cNvSpPr>
          <p:nvPr/>
        </p:nvSpPr>
        <p:spPr>
          <a:xfrm>
            <a:off x="10948086" y="6768000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3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64" name="Oval 50"/>
          <p:cNvSpPr>
            <a:spLocks noChangeAspect="1"/>
          </p:cNvSpPr>
          <p:nvPr/>
        </p:nvSpPr>
        <p:spPr>
          <a:xfrm>
            <a:off x="10954974" y="6987866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65" name="Oval 50"/>
          <p:cNvSpPr>
            <a:spLocks noChangeAspect="1"/>
          </p:cNvSpPr>
          <p:nvPr/>
        </p:nvSpPr>
        <p:spPr>
          <a:xfrm>
            <a:off x="10962594" y="720596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5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66" name="Oval 50"/>
          <p:cNvSpPr>
            <a:spLocks noChangeAspect="1"/>
          </p:cNvSpPr>
          <p:nvPr/>
        </p:nvSpPr>
        <p:spPr>
          <a:xfrm>
            <a:off x="10962594" y="742361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6</a:t>
            </a:r>
            <a:endParaRPr lang="de-DE" sz="1100" dirty="0">
              <a:solidFill>
                <a:schemeClr val="tx1"/>
              </a:solidFill>
            </a:endParaRPr>
          </a:p>
        </p:txBody>
      </p:sp>
      <p:cxnSp>
        <p:nvCxnSpPr>
          <p:cNvPr id="167" name="Gerade Verbindung mit Pfeil 166"/>
          <p:cNvCxnSpPr/>
          <p:nvPr/>
        </p:nvCxnSpPr>
        <p:spPr>
          <a:xfrm>
            <a:off x="11801436" y="3140968"/>
            <a:ext cx="862012" cy="0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Gerade Verbindung mit Pfeil 167"/>
          <p:cNvCxnSpPr/>
          <p:nvPr/>
        </p:nvCxnSpPr>
        <p:spPr>
          <a:xfrm>
            <a:off x="11787400" y="2564904"/>
            <a:ext cx="862012" cy="0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>
            <a:hlinkClick r:id="rId4"/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59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Oval 8"/>
          <p:cNvSpPr>
            <a:spLocks noChangeAspect="1"/>
          </p:cNvSpPr>
          <p:nvPr/>
        </p:nvSpPr>
        <p:spPr>
          <a:xfrm>
            <a:off x="10735292" y="3140968"/>
            <a:ext cx="180020" cy="18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2" name="Oval 9"/>
          <p:cNvSpPr>
            <a:spLocks noChangeAspect="1"/>
          </p:cNvSpPr>
          <p:nvPr/>
        </p:nvSpPr>
        <p:spPr>
          <a:xfrm>
            <a:off x="10735292" y="3411797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3" name="Rahmen 33"/>
          <p:cNvSpPr>
            <a:spLocks/>
          </p:cNvSpPr>
          <p:nvPr/>
        </p:nvSpPr>
        <p:spPr>
          <a:xfrm>
            <a:off x="6681275" y="-822576"/>
            <a:ext cx="1121538" cy="747692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sp>
        <p:nvSpPr>
          <p:cNvPr id="14" name="Dreieck 34"/>
          <p:cNvSpPr>
            <a:spLocks noChangeAspect="1"/>
          </p:cNvSpPr>
          <p:nvPr/>
        </p:nvSpPr>
        <p:spPr>
          <a:xfrm>
            <a:off x="8027188" y="-822659"/>
            <a:ext cx="747775" cy="747775"/>
          </a:xfrm>
          <a:prstGeom prst="triangl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15" name="Ring 35"/>
          <p:cNvSpPr>
            <a:spLocks noChangeAspect="1"/>
          </p:cNvSpPr>
          <p:nvPr/>
        </p:nvSpPr>
        <p:spPr>
          <a:xfrm>
            <a:off x="8924601" y="-822659"/>
            <a:ext cx="747692" cy="747775"/>
          </a:xfrm>
          <a:prstGeom prst="donut">
            <a:avLst>
              <a:gd name="adj" fmla="val 0"/>
            </a:avLst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6" name="Rahmen 36"/>
          <p:cNvSpPr>
            <a:spLocks noChangeAspect="1"/>
          </p:cNvSpPr>
          <p:nvPr/>
        </p:nvSpPr>
        <p:spPr>
          <a:xfrm>
            <a:off x="5684158" y="-822659"/>
            <a:ext cx="747692" cy="747775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cxnSp>
        <p:nvCxnSpPr>
          <p:cNvPr id="17" name="Gerade Verbindung 16"/>
          <p:cNvCxnSpPr/>
          <p:nvPr/>
        </p:nvCxnSpPr>
        <p:spPr>
          <a:xfrm>
            <a:off x="9921552" y="-822659"/>
            <a:ext cx="0" cy="74769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ng 55"/>
          <p:cNvSpPr>
            <a:spLocks noChangeAspect="1"/>
          </p:cNvSpPr>
          <p:nvPr/>
        </p:nvSpPr>
        <p:spPr>
          <a:xfrm>
            <a:off x="2018662" y="-622664"/>
            <a:ext cx="72000" cy="72000"/>
          </a:xfrm>
          <a:prstGeom prst="donut">
            <a:avLst>
              <a:gd name="adj" fmla="val 310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9" name="Dreieck 56"/>
          <p:cNvSpPr>
            <a:spLocks noChangeAspect="1"/>
          </p:cNvSpPr>
          <p:nvPr/>
        </p:nvSpPr>
        <p:spPr>
          <a:xfrm>
            <a:off x="2000815" y="-910696"/>
            <a:ext cx="71991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20" name="Abschrägung 57"/>
          <p:cNvSpPr>
            <a:spLocks noChangeAspect="1"/>
          </p:cNvSpPr>
          <p:nvPr/>
        </p:nvSpPr>
        <p:spPr>
          <a:xfrm>
            <a:off x="2000672" y="-1156120"/>
            <a:ext cx="71991" cy="72000"/>
          </a:xfrm>
          <a:prstGeom prst="bevel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2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de-DE" sz="2000" b="1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ing 58"/>
          <p:cNvSpPr>
            <a:spLocks noChangeAspect="1"/>
          </p:cNvSpPr>
          <p:nvPr/>
        </p:nvSpPr>
        <p:spPr>
          <a:xfrm>
            <a:off x="-35793" y="-819472"/>
            <a:ext cx="180000" cy="180000"/>
          </a:xfrm>
          <a:prstGeom prst="donut">
            <a:avLst>
              <a:gd name="adj" fmla="val 2860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cxnSp>
        <p:nvCxnSpPr>
          <p:cNvPr id="22" name="Gerade Verbindung 21"/>
          <p:cNvCxnSpPr/>
          <p:nvPr/>
        </p:nvCxnSpPr>
        <p:spPr>
          <a:xfrm>
            <a:off x="-4850" y="-447398"/>
            <a:ext cx="18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H="1">
            <a:off x="-87560" y="-539572"/>
            <a:ext cx="498" cy="180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Bild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" y="-1072883"/>
            <a:ext cx="173771" cy="172789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522" y="3068960"/>
            <a:ext cx="205818" cy="27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hteck 26"/>
          <p:cNvSpPr>
            <a:spLocks noChangeAspect="1"/>
          </p:cNvSpPr>
          <p:nvPr/>
        </p:nvSpPr>
        <p:spPr>
          <a:xfrm>
            <a:off x="2018654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 smtClean="0"/>
              <a:t>A</a:t>
            </a:r>
            <a:endParaRPr lang="de-DE" sz="900" dirty="0"/>
          </a:p>
        </p:txBody>
      </p:sp>
      <p:sp>
        <p:nvSpPr>
          <p:cNvPr id="28" name="Rechteck 27"/>
          <p:cNvSpPr>
            <a:spLocks noChangeAspect="1"/>
          </p:cNvSpPr>
          <p:nvPr/>
        </p:nvSpPr>
        <p:spPr>
          <a:xfrm>
            <a:off x="2018654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B</a:t>
            </a:r>
          </a:p>
        </p:txBody>
      </p:sp>
      <p:sp>
        <p:nvSpPr>
          <p:cNvPr id="29" name="Rechteck 28"/>
          <p:cNvSpPr>
            <a:spLocks noChangeAspect="1"/>
          </p:cNvSpPr>
          <p:nvPr/>
        </p:nvSpPr>
        <p:spPr>
          <a:xfrm>
            <a:off x="2018654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C</a:t>
            </a:r>
          </a:p>
        </p:txBody>
      </p:sp>
      <p:sp>
        <p:nvSpPr>
          <p:cNvPr id="30" name="Rechteck 29"/>
          <p:cNvSpPr>
            <a:spLocks noChangeAspect="1"/>
          </p:cNvSpPr>
          <p:nvPr/>
        </p:nvSpPr>
        <p:spPr>
          <a:xfrm>
            <a:off x="2153893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D</a:t>
            </a:r>
          </a:p>
        </p:txBody>
      </p:sp>
      <p:sp>
        <p:nvSpPr>
          <p:cNvPr id="31" name="Rechteck 30"/>
          <p:cNvSpPr>
            <a:spLocks noChangeAspect="1"/>
          </p:cNvSpPr>
          <p:nvPr/>
        </p:nvSpPr>
        <p:spPr>
          <a:xfrm>
            <a:off x="2153893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 smtClean="0"/>
              <a:t>E</a:t>
            </a:r>
            <a:endParaRPr lang="de-DE" sz="900" dirty="0"/>
          </a:p>
        </p:txBody>
      </p:sp>
      <p:sp>
        <p:nvSpPr>
          <p:cNvPr id="32" name="Rechteck 31"/>
          <p:cNvSpPr>
            <a:spLocks noChangeAspect="1"/>
          </p:cNvSpPr>
          <p:nvPr/>
        </p:nvSpPr>
        <p:spPr>
          <a:xfrm>
            <a:off x="2153893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 smtClean="0"/>
              <a:t>F</a:t>
            </a:r>
            <a:endParaRPr lang="de-DE" sz="900" dirty="0"/>
          </a:p>
        </p:txBody>
      </p:sp>
      <p:grpSp>
        <p:nvGrpSpPr>
          <p:cNvPr id="33" name="Gruppierung 56"/>
          <p:cNvGrpSpPr>
            <a:grpSpLocks noChangeAspect="1"/>
          </p:cNvGrpSpPr>
          <p:nvPr/>
        </p:nvGrpSpPr>
        <p:grpSpPr>
          <a:xfrm>
            <a:off x="10788698" y="188640"/>
            <a:ext cx="237599" cy="720000"/>
            <a:chOff x="1556792" y="7258050"/>
            <a:chExt cx="237599" cy="720000"/>
          </a:xfrm>
        </p:grpSpPr>
        <p:sp>
          <p:nvSpPr>
            <p:cNvPr id="34" name="Abgerundetes Rechteck 33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5" name="Gerade Verbindung 34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ierung 59"/>
          <p:cNvGrpSpPr>
            <a:grpSpLocks noChangeAspect="1"/>
          </p:cNvGrpSpPr>
          <p:nvPr/>
        </p:nvGrpSpPr>
        <p:grpSpPr>
          <a:xfrm>
            <a:off x="10842034" y="1070412"/>
            <a:ext cx="178199" cy="540000"/>
            <a:chOff x="1556792" y="7258050"/>
            <a:chExt cx="237599" cy="720000"/>
          </a:xfrm>
        </p:grpSpPr>
        <p:sp>
          <p:nvSpPr>
            <p:cNvPr id="37" name="Abgerundetes Rechteck 36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8" name="Gerade Verbindung 37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ierung 62"/>
          <p:cNvGrpSpPr>
            <a:grpSpLocks noChangeAspect="1"/>
          </p:cNvGrpSpPr>
          <p:nvPr/>
        </p:nvGrpSpPr>
        <p:grpSpPr>
          <a:xfrm>
            <a:off x="10929714" y="1763444"/>
            <a:ext cx="89100" cy="270000"/>
            <a:chOff x="1556792" y="7258050"/>
            <a:chExt cx="237599" cy="720000"/>
          </a:xfrm>
        </p:grpSpPr>
        <p:sp>
          <p:nvSpPr>
            <p:cNvPr id="40" name="Abgerundetes Rechteck 39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1" name="Gerade Verbindung 40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uppieren 130"/>
          <p:cNvGrpSpPr>
            <a:grpSpLocks/>
          </p:cNvGrpSpPr>
          <p:nvPr/>
        </p:nvGrpSpPr>
        <p:grpSpPr bwMode="auto">
          <a:xfrm>
            <a:off x="-2942852" y="252617"/>
            <a:ext cx="290512" cy="606425"/>
            <a:chOff x="7056909" y="9547369"/>
            <a:chExt cx="290280" cy="605834"/>
          </a:xfrm>
        </p:grpSpPr>
        <p:cxnSp>
          <p:nvCxnSpPr>
            <p:cNvPr id="61" name="Gerade Verbindung 60"/>
            <p:cNvCxnSpPr/>
            <p:nvPr/>
          </p:nvCxnSpPr>
          <p:spPr>
            <a:xfrm>
              <a:off x="7056909" y="10153203"/>
              <a:ext cx="25221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 flipV="1">
              <a:off x="7182221" y="9550541"/>
              <a:ext cx="0" cy="60266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Gleichschenkliges Dreieck 62"/>
            <p:cNvSpPr/>
            <p:nvPr/>
          </p:nvSpPr>
          <p:spPr>
            <a:xfrm rot="5400000">
              <a:off x="7156860" y="9572730"/>
              <a:ext cx="215690" cy="164968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64" name="Gruppieren 124"/>
          <p:cNvGrpSpPr>
            <a:grpSpLocks noChangeAspect="1"/>
          </p:cNvGrpSpPr>
          <p:nvPr/>
        </p:nvGrpSpPr>
        <p:grpSpPr bwMode="auto">
          <a:xfrm>
            <a:off x="-2929966" y="1131030"/>
            <a:ext cx="260350" cy="407988"/>
            <a:chOff x="4860440" y="9073083"/>
            <a:chExt cx="503966" cy="792088"/>
          </a:xfrm>
        </p:grpSpPr>
        <p:sp>
          <p:nvSpPr>
            <p:cNvPr id="65" name="Ellipse 64"/>
            <p:cNvSpPr/>
            <p:nvPr/>
          </p:nvSpPr>
          <p:spPr>
            <a:xfrm>
              <a:off x="4860440" y="9658673"/>
              <a:ext cx="503966" cy="20649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6" name="Gleichschenkliges Dreieck 65"/>
            <p:cNvSpPr/>
            <p:nvPr/>
          </p:nvSpPr>
          <p:spPr>
            <a:xfrm>
              <a:off x="4931119" y="9073083"/>
              <a:ext cx="362610" cy="659559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7" name="Trapezoid 66"/>
            <p:cNvSpPr/>
            <p:nvPr/>
          </p:nvSpPr>
          <p:spPr>
            <a:xfrm>
              <a:off x="4967995" y="9547719"/>
              <a:ext cx="288859" cy="110954"/>
            </a:xfrm>
            <a:prstGeom prst="trapezoid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8" name="Trapezoid 67"/>
            <p:cNvSpPr/>
            <p:nvPr/>
          </p:nvSpPr>
          <p:spPr>
            <a:xfrm>
              <a:off x="5041746" y="9322730"/>
              <a:ext cx="144428" cy="114035"/>
            </a:xfrm>
            <a:prstGeom prst="trapezoid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9" name="Trapezoid 68"/>
            <p:cNvSpPr/>
            <p:nvPr/>
          </p:nvSpPr>
          <p:spPr>
            <a:xfrm>
              <a:off x="4931119" y="9677165"/>
              <a:ext cx="362610" cy="117118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70" name="Gruppierung 6"/>
          <p:cNvGrpSpPr/>
          <p:nvPr/>
        </p:nvGrpSpPr>
        <p:grpSpPr>
          <a:xfrm>
            <a:off x="-3446696" y="1814447"/>
            <a:ext cx="934063" cy="426591"/>
            <a:chOff x="3458550" y="9233346"/>
            <a:chExt cx="934063" cy="426591"/>
          </a:xfrm>
        </p:grpSpPr>
        <p:sp>
          <p:nvSpPr>
            <p:cNvPr id="71" name="Würfel 70"/>
            <p:cNvSpPr/>
            <p:nvPr/>
          </p:nvSpPr>
          <p:spPr>
            <a:xfrm>
              <a:off x="3468687" y="9265094"/>
              <a:ext cx="923926" cy="394843"/>
            </a:xfrm>
            <a:prstGeom prst="cube">
              <a:avLst/>
            </a:prstGeom>
            <a:solidFill>
              <a:srgbClr val="FFCC66"/>
            </a:solidFill>
            <a:ln>
              <a:solidFill>
                <a:srgbClr val="F9B3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Parallelogramm 3"/>
            <p:cNvSpPr/>
            <p:nvPr/>
          </p:nvSpPr>
          <p:spPr>
            <a:xfrm>
              <a:off x="3458550" y="9233346"/>
              <a:ext cx="934063" cy="129299"/>
            </a:xfrm>
            <a:custGeom>
              <a:avLst/>
              <a:gdLst>
                <a:gd name="connsiteX0" fmla="*/ 0 w 1067942"/>
                <a:gd name="connsiteY0" fmla="*/ 191644 h 191644"/>
                <a:gd name="connsiteX1" fmla="*/ 47911 w 1067942"/>
                <a:gd name="connsiteY1" fmla="*/ 0 h 191644"/>
                <a:gd name="connsiteX2" fmla="*/ 1067942 w 1067942"/>
                <a:gd name="connsiteY2" fmla="*/ 0 h 191644"/>
                <a:gd name="connsiteX3" fmla="*/ 1020031 w 1067942"/>
                <a:gd name="connsiteY3" fmla="*/ 191644 h 191644"/>
                <a:gd name="connsiteX4" fmla="*/ 0 w 1067942"/>
                <a:gd name="connsiteY4" fmla="*/ 191644 h 191644"/>
                <a:gd name="connsiteX0" fmla="*/ 0 w 1193585"/>
                <a:gd name="connsiteY0" fmla="*/ 212585 h 212585"/>
                <a:gd name="connsiteX1" fmla="*/ 47911 w 1193585"/>
                <a:gd name="connsiteY1" fmla="*/ 20941 h 212585"/>
                <a:gd name="connsiteX2" fmla="*/ 1193585 w 1193585"/>
                <a:gd name="connsiteY2" fmla="*/ 0 h 212585"/>
                <a:gd name="connsiteX3" fmla="*/ 1020031 w 1193585"/>
                <a:gd name="connsiteY3" fmla="*/ 212585 h 212585"/>
                <a:gd name="connsiteX4" fmla="*/ 0 w 1193585"/>
                <a:gd name="connsiteY4" fmla="*/ 212585 h 212585"/>
                <a:gd name="connsiteX0" fmla="*/ 0 w 1179625"/>
                <a:gd name="connsiteY0" fmla="*/ 191644 h 191644"/>
                <a:gd name="connsiteX1" fmla="*/ 47911 w 1179625"/>
                <a:gd name="connsiteY1" fmla="*/ 0 h 191644"/>
                <a:gd name="connsiteX2" fmla="*/ 1179625 w 1179625"/>
                <a:gd name="connsiteY2" fmla="*/ 20940 h 191644"/>
                <a:gd name="connsiteX3" fmla="*/ 1020031 w 1179625"/>
                <a:gd name="connsiteY3" fmla="*/ 191644 h 191644"/>
                <a:gd name="connsiteX4" fmla="*/ 0 w 1179625"/>
                <a:gd name="connsiteY4" fmla="*/ 191644 h 191644"/>
                <a:gd name="connsiteX0" fmla="*/ 0 w 1179625"/>
                <a:gd name="connsiteY0" fmla="*/ 170704 h 170704"/>
                <a:gd name="connsiteX1" fmla="*/ 180534 w 1179625"/>
                <a:gd name="connsiteY1" fmla="*/ 13961 h 170704"/>
                <a:gd name="connsiteX2" fmla="*/ 1179625 w 1179625"/>
                <a:gd name="connsiteY2" fmla="*/ 0 h 170704"/>
                <a:gd name="connsiteX3" fmla="*/ 1020031 w 1179625"/>
                <a:gd name="connsiteY3" fmla="*/ 170704 h 170704"/>
                <a:gd name="connsiteX4" fmla="*/ 0 w 1179625"/>
                <a:gd name="connsiteY4" fmla="*/ 170704 h 170704"/>
                <a:gd name="connsiteX0" fmla="*/ 0 w 1179625"/>
                <a:gd name="connsiteY0" fmla="*/ 156743 h 156743"/>
                <a:gd name="connsiteX1" fmla="*/ 180534 w 1179625"/>
                <a:gd name="connsiteY1" fmla="*/ 0 h 156743"/>
                <a:gd name="connsiteX2" fmla="*/ 1179625 w 1179625"/>
                <a:gd name="connsiteY2" fmla="*/ 13960 h 156743"/>
                <a:gd name="connsiteX3" fmla="*/ 1020031 w 1179625"/>
                <a:gd name="connsiteY3" fmla="*/ 156743 h 156743"/>
                <a:gd name="connsiteX4" fmla="*/ 0 w 1179625"/>
                <a:gd name="connsiteY4" fmla="*/ 156743 h 156743"/>
                <a:gd name="connsiteX0" fmla="*/ 0 w 1193585"/>
                <a:gd name="connsiteY0" fmla="*/ 170704 h 170704"/>
                <a:gd name="connsiteX1" fmla="*/ 180534 w 1193585"/>
                <a:gd name="connsiteY1" fmla="*/ 13961 h 170704"/>
                <a:gd name="connsiteX2" fmla="*/ 1193585 w 1193585"/>
                <a:gd name="connsiteY2" fmla="*/ 0 h 170704"/>
                <a:gd name="connsiteX3" fmla="*/ 1020031 w 1193585"/>
                <a:gd name="connsiteY3" fmla="*/ 170704 h 170704"/>
                <a:gd name="connsiteX4" fmla="*/ 0 w 1193585"/>
                <a:gd name="connsiteY4" fmla="*/ 170704 h 170704"/>
                <a:gd name="connsiteX0" fmla="*/ 0 w 1158684"/>
                <a:gd name="connsiteY0" fmla="*/ 156744 h 156744"/>
                <a:gd name="connsiteX1" fmla="*/ 180534 w 1158684"/>
                <a:gd name="connsiteY1" fmla="*/ 1 h 156744"/>
                <a:gd name="connsiteX2" fmla="*/ 1158684 w 1158684"/>
                <a:gd name="connsiteY2" fmla="*/ 0 h 156744"/>
                <a:gd name="connsiteX3" fmla="*/ 1020031 w 1158684"/>
                <a:gd name="connsiteY3" fmla="*/ 156744 h 156744"/>
                <a:gd name="connsiteX4" fmla="*/ 0 w 1158684"/>
                <a:gd name="connsiteY4" fmla="*/ 156744 h 15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8684" h="156744">
                  <a:moveTo>
                    <a:pt x="0" y="156744"/>
                  </a:moveTo>
                  <a:lnTo>
                    <a:pt x="180534" y="1"/>
                  </a:lnTo>
                  <a:lnTo>
                    <a:pt x="1158684" y="0"/>
                  </a:lnTo>
                  <a:lnTo>
                    <a:pt x="1020031" y="156744"/>
                  </a:lnTo>
                  <a:lnTo>
                    <a:pt x="0" y="156744"/>
                  </a:lnTo>
                  <a:close/>
                </a:path>
              </a:pathLst>
            </a:custGeom>
            <a:solidFill>
              <a:srgbClr val="AC693C"/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softEdge rad="139700"/>
            </a:effectLst>
            <a:scene3d>
              <a:camera prst="orthographicFront"/>
              <a:lightRig rig="threePt" dir="t"/>
            </a:scene3d>
            <a:sp3d>
              <a:bevelT w="88900" h="190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3" name="Würfel 72"/>
          <p:cNvSpPr/>
          <p:nvPr/>
        </p:nvSpPr>
        <p:spPr>
          <a:xfrm flipV="1">
            <a:off x="-3498536" y="3501797"/>
            <a:ext cx="927113" cy="354058"/>
          </a:xfrm>
          <a:prstGeom prst="cube">
            <a:avLst>
              <a:gd name="adj" fmla="val 17723"/>
            </a:avLst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softEdge rad="31750"/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4" name="Würfel 73"/>
          <p:cNvSpPr/>
          <p:nvPr/>
        </p:nvSpPr>
        <p:spPr>
          <a:xfrm flipV="1">
            <a:off x="-3161703" y="4293096"/>
            <a:ext cx="586275" cy="495389"/>
          </a:xfrm>
          <a:prstGeom prst="cube">
            <a:avLst>
              <a:gd name="adj" fmla="val 17723"/>
            </a:avLst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softEdge rad="31750"/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5" name="Würfel 74"/>
          <p:cNvSpPr/>
          <p:nvPr/>
        </p:nvSpPr>
        <p:spPr>
          <a:xfrm>
            <a:off x="-3880317" y="5043017"/>
            <a:ext cx="1379538" cy="404813"/>
          </a:xfrm>
          <a:prstGeom prst="cube">
            <a:avLst>
              <a:gd name="adj" fmla="val 87404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76" name="Gruppieren 66"/>
          <p:cNvGrpSpPr>
            <a:grpSpLocks/>
          </p:cNvGrpSpPr>
          <p:nvPr/>
        </p:nvGrpSpPr>
        <p:grpSpPr bwMode="auto">
          <a:xfrm>
            <a:off x="-3732445" y="5764879"/>
            <a:ext cx="1173162" cy="601662"/>
            <a:chOff x="8894922" y="9218409"/>
            <a:chExt cx="1173146" cy="601331"/>
          </a:xfrm>
        </p:grpSpPr>
        <p:sp>
          <p:nvSpPr>
            <p:cNvPr id="77" name="Rechteck 76"/>
            <p:cNvSpPr>
              <a:spLocks noChangeAspect="1"/>
            </p:cNvSpPr>
            <p:nvPr/>
          </p:nvSpPr>
          <p:spPr>
            <a:xfrm rot="16200000">
              <a:off x="8636325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8" name="Rechteck 77"/>
            <p:cNvSpPr>
              <a:spLocks noChangeAspect="1"/>
            </p:cNvSpPr>
            <p:nvPr/>
          </p:nvSpPr>
          <p:spPr>
            <a:xfrm rot="16200000">
              <a:off x="8842697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9" name="Rechteck 78"/>
            <p:cNvSpPr>
              <a:spLocks noChangeAspect="1"/>
            </p:cNvSpPr>
            <p:nvPr/>
          </p:nvSpPr>
          <p:spPr>
            <a:xfrm rot="16200000">
              <a:off x="9076056" y="9477006"/>
              <a:ext cx="601331" cy="8413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0" name="Rechteck 79"/>
            <p:cNvSpPr>
              <a:spLocks noChangeAspect="1"/>
            </p:cNvSpPr>
            <p:nvPr/>
          </p:nvSpPr>
          <p:spPr>
            <a:xfrm rot="16200000">
              <a:off x="9285603" y="9477006"/>
              <a:ext cx="601331" cy="8413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1" name="Rechteck 80"/>
            <p:cNvSpPr>
              <a:spLocks noChangeAspect="1"/>
            </p:cNvSpPr>
            <p:nvPr/>
          </p:nvSpPr>
          <p:spPr>
            <a:xfrm rot="16200000">
              <a:off x="9492769" y="9477800"/>
              <a:ext cx="601331" cy="82549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2" name="Rechteck 81"/>
            <p:cNvSpPr>
              <a:spLocks noChangeAspect="1"/>
            </p:cNvSpPr>
            <p:nvPr/>
          </p:nvSpPr>
          <p:spPr>
            <a:xfrm rot="16200000">
              <a:off x="9725335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83" name="Rechteck 82"/>
          <p:cNvSpPr>
            <a:spLocks noChangeAspect="1"/>
          </p:cNvSpPr>
          <p:nvPr/>
        </p:nvSpPr>
        <p:spPr>
          <a:xfrm rot="16200000">
            <a:off x="-2955597" y="6845605"/>
            <a:ext cx="600075" cy="8255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84" name="Gruppieren 92"/>
          <p:cNvGrpSpPr>
            <a:grpSpLocks noChangeAspect="1"/>
          </p:cNvGrpSpPr>
          <p:nvPr/>
        </p:nvGrpSpPr>
        <p:grpSpPr bwMode="auto">
          <a:xfrm>
            <a:off x="-3034177" y="7508850"/>
            <a:ext cx="503237" cy="503238"/>
            <a:chOff x="9174067" y="8136979"/>
            <a:chExt cx="576064" cy="576000"/>
          </a:xfrm>
        </p:grpSpPr>
        <p:sp>
          <p:nvSpPr>
            <p:cNvPr id="85" name="Rechteck 84"/>
            <p:cNvSpPr/>
            <p:nvPr/>
          </p:nvSpPr>
          <p:spPr>
            <a:xfrm>
              <a:off x="9174067" y="8136979"/>
              <a:ext cx="576064" cy="5760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Ellipse 85"/>
            <p:cNvSpPr/>
            <p:nvPr/>
          </p:nvSpPr>
          <p:spPr>
            <a:xfrm>
              <a:off x="9246757" y="8216928"/>
              <a:ext cx="179906" cy="1798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7" name="Ellipse 86"/>
            <p:cNvSpPr/>
            <p:nvPr/>
          </p:nvSpPr>
          <p:spPr>
            <a:xfrm>
              <a:off x="9490266" y="8216928"/>
              <a:ext cx="179906" cy="1798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8" name="Ellipse 87"/>
            <p:cNvSpPr/>
            <p:nvPr/>
          </p:nvSpPr>
          <p:spPr>
            <a:xfrm>
              <a:off x="9246757" y="8451326"/>
              <a:ext cx="179906" cy="1798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9" name="Ellipse 88"/>
            <p:cNvSpPr/>
            <p:nvPr/>
          </p:nvSpPr>
          <p:spPr>
            <a:xfrm>
              <a:off x="9490266" y="8451326"/>
              <a:ext cx="179906" cy="1798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90" name="Textfeld 89"/>
          <p:cNvSpPr txBox="1"/>
          <p:nvPr/>
        </p:nvSpPr>
        <p:spPr>
          <a:xfrm>
            <a:off x="-2463824" y="398667"/>
            <a:ext cx="1944216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Stange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Hütchen</a:t>
            </a:r>
          </a:p>
          <a:p>
            <a:endParaRPr lang="de-DE" dirty="0"/>
          </a:p>
          <a:p>
            <a:r>
              <a:rPr lang="de-DE" dirty="0" smtClean="0"/>
              <a:t>Großer Kasten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Bank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Großes Kastenoberteil</a:t>
            </a:r>
          </a:p>
          <a:p>
            <a:endParaRPr lang="de-DE" dirty="0"/>
          </a:p>
          <a:p>
            <a:r>
              <a:rPr lang="de-DE" dirty="0" smtClean="0"/>
              <a:t>Kleines Kastenoberteil</a:t>
            </a:r>
          </a:p>
          <a:p>
            <a:endParaRPr lang="de-DE" dirty="0"/>
          </a:p>
          <a:p>
            <a:r>
              <a:rPr lang="de-DE" dirty="0" smtClean="0"/>
              <a:t>Matte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Hindernisse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Hindernis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Ballkiste</a:t>
            </a:r>
            <a:endParaRPr lang="de-DE" dirty="0"/>
          </a:p>
        </p:txBody>
      </p:sp>
      <p:grpSp>
        <p:nvGrpSpPr>
          <p:cNvPr id="91" name="Gruppieren 64"/>
          <p:cNvGrpSpPr>
            <a:grpSpLocks/>
          </p:cNvGrpSpPr>
          <p:nvPr/>
        </p:nvGrpSpPr>
        <p:grpSpPr bwMode="auto">
          <a:xfrm>
            <a:off x="10983297" y="-855464"/>
            <a:ext cx="682625" cy="304800"/>
            <a:chOff x="8929755" y="9298922"/>
            <a:chExt cx="683451" cy="305964"/>
          </a:xfrm>
        </p:grpSpPr>
        <p:sp>
          <p:nvSpPr>
            <p:cNvPr id="92" name="Ellipse 91"/>
            <p:cNvSpPr/>
            <p:nvPr/>
          </p:nvSpPr>
          <p:spPr>
            <a:xfrm>
              <a:off x="8929755" y="9316451"/>
              <a:ext cx="683451" cy="2215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93" name="Ellipse 92"/>
            <p:cNvSpPr/>
            <p:nvPr/>
          </p:nvSpPr>
          <p:spPr>
            <a:xfrm>
              <a:off x="9149095" y="9298922"/>
              <a:ext cx="243182" cy="3059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94" name="Textfeld 93"/>
          <p:cNvSpPr txBox="1"/>
          <p:nvPr/>
        </p:nvSpPr>
        <p:spPr>
          <a:xfrm>
            <a:off x="11867609" y="-919996"/>
            <a:ext cx="1246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Lehrperson</a:t>
            </a:r>
            <a:endParaRPr lang="de-DE" dirty="0"/>
          </a:p>
        </p:txBody>
      </p:sp>
      <p:grpSp>
        <p:nvGrpSpPr>
          <p:cNvPr id="95" name="Gruppieren 263"/>
          <p:cNvGrpSpPr>
            <a:grpSpLocks/>
          </p:cNvGrpSpPr>
          <p:nvPr/>
        </p:nvGrpSpPr>
        <p:grpSpPr bwMode="auto">
          <a:xfrm>
            <a:off x="-4036452" y="2655119"/>
            <a:ext cx="1487487" cy="227013"/>
            <a:chOff x="4824751" y="9203683"/>
            <a:chExt cx="1487120" cy="274930"/>
          </a:xfrm>
          <a:scene3d>
            <a:camera prst="perspectiveRelaxedModerately"/>
            <a:lightRig rig="threePt" dir="t"/>
          </a:scene3d>
        </p:grpSpPr>
        <p:sp>
          <p:nvSpPr>
            <p:cNvPr id="96" name="Rechteck 95"/>
            <p:cNvSpPr/>
            <p:nvPr/>
          </p:nvSpPr>
          <p:spPr>
            <a:xfrm>
              <a:off x="4961242" y="9348300"/>
              <a:ext cx="44439" cy="130313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97" name="Rechteck 96"/>
            <p:cNvSpPr/>
            <p:nvPr/>
          </p:nvSpPr>
          <p:spPr>
            <a:xfrm>
              <a:off x="6121418" y="9348300"/>
              <a:ext cx="44439" cy="130313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98" name="Würfel 97"/>
            <p:cNvSpPr/>
            <p:nvPr/>
          </p:nvSpPr>
          <p:spPr>
            <a:xfrm flipV="1">
              <a:off x="4824751" y="9203683"/>
              <a:ext cx="1487120" cy="227254"/>
            </a:xfrm>
            <a:prstGeom prst="cube">
              <a:avLst>
                <a:gd name="adj" fmla="val 17723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cxnSp>
        <p:nvCxnSpPr>
          <p:cNvPr id="101" name="Gerade Verbindung mit Pfeil 100"/>
          <p:cNvCxnSpPr/>
          <p:nvPr/>
        </p:nvCxnSpPr>
        <p:spPr>
          <a:xfrm>
            <a:off x="11867609" y="4005064"/>
            <a:ext cx="862013" cy="0"/>
          </a:xfrm>
          <a:prstGeom prst="straightConnector1">
            <a:avLst/>
          </a:prstGeom>
          <a:ln w="38100" cmpd="dbl">
            <a:solidFill>
              <a:schemeClr val="accent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uppieren 156"/>
          <p:cNvGrpSpPr>
            <a:grpSpLocks/>
          </p:cNvGrpSpPr>
          <p:nvPr/>
        </p:nvGrpSpPr>
        <p:grpSpPr bwMode="auto">
          <a:xfrm>
            <a:off x="11324610" y="3671685"/>
            <a:ext cx="1874837" cy="96838"/>
            <a:chOff x="11176686" y="9515688"/>
            <a:chExt cx="1875385" cy="95706"/>
          </a:xfrm>
        </p:grpSpPr>
        <p:sp>
          <p:nvSpPr>
            <p:cNvPr id="103" name="Freihandform 102"/>
            <p:cNvSpPr/>
            <p:nvPr/>
          </p:nvSpPr>
          <p:spPr>
            <a:xfrm>
              <a:off x="11176686" y="9515688"/>
              <a:ext cx="1756288" cy="95706"/>
            </a:xfrm>
            <a:custGeom>
              <a:avLst/>
              <a:gdLst>
                <a:gd name="connsiteX0" fmla="*/ 0 w 2840101"/>
                <a:gd name="connsiteY0" fmla="*/ 95252 h 95706"/>
                <a:gd name="connsiteX1" fmla="*/ 111125 w 2840101"/>
                <a:gd name="connsiteY1" fmla="*/ 2 h 95706"/>
                <a:gd name="connsiteX2" fmla="*/ 209550 w 2840101"/>
                <a:gd name="connsiteY2" fmla="*/ 95252 h 95706"/>
                <a:gd name="connsiteX3" fmla="*/ 320675 w 2840101"/>
                <a:gd name="connsiteY3" fmla="*/ 2 h 95706"/>
                <a:gd name="connsiteX4" fmla="*/ 422275 w 2840101"/>
                <a:gd name="connsiteY4" fmla="*/ 95252 h 95706"/>
                <a:gd name="connsiteX5" fmla="*/ 527050 w 2840101"/>
                <a:gd name="connsiteY5" fmla="*/ 6352 h 95706"/>
                <a:gd name="connsiteX6" fmla="*/ 638175 w 2840101"/>
                <a:gd name="connsiteY6" fmla="*/ 92077 h 95706"/>
                <a:gd name="connsiteX7" fmla="*/ 742950 w 2840101"/>
                <a:gd name="connsiteY7" fmla="*/ 6352 h 95706"/>
                <a:gd name="connsiteX8" fmla="*/ 844550 w 2840101"/>
                <a:gd name="connsiteY8" fmla="*/ 95252 h 95706"/>
                <a:gd name="connsiteX9" fmla="*/ 949325 w 2840101"/>
                <a:gd name="connsiteY9" fmla="*/ 3177 h 95706"/>
                <a:gd name="connsiteX10" fmla="*/ 1054100 w 2840101"/>
                <a:gd name="connsiteY10" fmla="*/ 92077 h 95706"/>
                <a:gd name="connsiteX11" fmla="*/ 1165225 w 2840101"/>
                <a:gd name="connsiteY11" fmla="*/ 3177 h 95706"/>
                <a:gd name="connsiteX12" fmla="*/ 1263650 w 2840101"/>
                <a:gd name="connsiteY12" fmla="*/ 95252 h 95706"/>
                <a:gd name="connsiteX13" fmla="*/ 1365250 w 2840101"/>
                <a:gd name="connsiteY13" fmla="*/ 3177 h 95706"/>
                <a:gd name="connsiteX14" fmla="*/ 1470025 w 2840101"/>
                <a:gd name="connsiteY14" fmla="*/ 95252 h 95706"/>
                <a:gd name="connsiteX15" fmla="*/ 1574800 w 2840101"/>
                <a:gd name="connsiteY15" fmla="*/ 2 h 95706"/>
                <a:gd name="connsiteX16" fmla="*/ 1685925 w 2840101"/>
                <a:gd name="connsiteY16" fmla="*/ 92077 h 95706"/>
                <a:gd name="connsiteX17" fmla="*/ 1784350 w 2840101"/>
                <a:gd name="connsiteY17" fmla="*/ 6352 h 95706"/>
                <a:gd name="connsiteX18" fmla="*/ 1889125 w 2840101"/>
                <a:gd name="connsiteY18" fmla="*/ 92077 h 95706"/>
                <a:gd name="connsiteX19" fmla="*/ 1993900 w 2840101"/>
                <a:gd name="connsiteY19" fmla="*/ 6352 h 95706"/>
                <a:gd name="connsiteX20" fmla="*/ 2098675 w 2840101"/>
                <a:gd name="connsiteY20" fmla="*/ 95252 h 95706"/>
                <a:gd name="connsiteX21" fmla="*/ 2206625 w 2840101"/>
                <a:gd name="connsiteY21" fmla="*/ 6352 h 95706"/>
                <a:gd name="connsiteX22" fmla="*/ 2308225 w 2840101"/>
                <a:gd name="connsiteY22" fmla="*/ 95252 h 95706"/>
                <a:gd name="connsiteX23" fmla="*/ 2422525 w 2840101"/>
                <a:gd name="connsiteY23" fmla="*/ 3177 h 95706"/>
                <a:gd name="connsiteX24" fmla="*/ 2514600 w 2840101"/>
                <a:gd name="connsiteY24" fmla="*/ 92077 h 95706"/>
                <a:gd name="connsiteX25" fmla="*/ 2616200 w 2840101"/>
                <a:gd name="connsiteY25" fmla="*/ 6352 h 95706"/>
                <a:gd name="connsiteX26" fmla="*/ 2724150 w 2840101"/>
                <a:gd name="connsiteY26" fmla="*/ 95252 h 95706"/>
                <a:gd name="connsiteX27" fmla="*/ 2828925 w 2840101"/>
                <a:gd name="connsiteY27" fmla="*/ 41277 h 95706"/>
                <a:gd name="connsiteX28" fmla="*/ 2832100 w 2840101"/>
                <a:gd name="connsiteY28" fmla="*/ 47627 h 9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40101" h="95706">
                  <a:moveTo>
                    <a:pt x="0" y="95252"/>
                  </a:moveTo>
                  <a:cubicBezTo>
                    <a:pt x="38100" y="47627"/>
                    <a:pt x="76200" y="2"/>
                    <a:pt x="111125" y="2"/>
                  </a:cubicBezTo>
                  <a:cubicBezTo>
                    <a:pt x="146050" y="2"/>
                    <a:pt x="174625" y="95252"/>
                    <a:pt x="209550" y="95252"/>
                  </a:cubicBezTo>
                  <a:cubicBezTo>
                    <a:pt x="244475" y="95252"/>
                    <a:pt x="285221" y="2"/>
                    <a:pt x="320675" y="2"/>
                  </a:cubicBezTo>
                  <a:cubicBezTo>
                    <a:pt x="356129" y="2"/>
                    <a:pt x="387879" y="94194"/>
                    <a:pt x="422275" y="95252"/>
                  </a:cubicBezTo>
                  <a:cubicBezTo>
                    <a:pt x="456671" y="96310"/>
                    <a:pt x="491067" y="6881"/>
                    <a:pt x="527050" y="6352"/>
                  </a:cubicBezTo>
                  <a:cubicBezTo>
                    <a:pt x="563033" y="5823"/>
                    <a:pt x="602192" y="92077"/>
                    <a:pt x="638175" y="92077"/>
                  </a:cubicBezTo>
                  <a:cubicBezTo>
                    <a:pt x="674158" y="92077"/>
                    <a:pt x="708554" y="5823"/>
                    <a:pt x="742950" y="6352"/>
                  </a:cubicBezTo>
                  <a:cubicBezTo>
                    <a:pt x="777346" y="6881"/>
                    <a:pt x="810154" y="95781"/>
                    <a:pt x="844550" y="95252"/>
                  </a:cubicBezTo>
                  <a:cubicBezTo>
                    <a:pt x="878946" y="94723"/>
                    <a:pt x="914400" y="3706"/>
                    <a:pt x="949325" y="3177"/>
                  </a:cubicBezTo>
                  <a:cubicBezTo>
                    <a:pt x="984250" y="2648"/>
                    <a:pt x="1018117" y="92077"/>
                    <a:pt x="1054100" y="92077"/>
                  </a:cubicBezTo>
                  <a:cubicBezTo>
                    <a:pt x="1090083" y="92077"/>
                    <a:pt x="1130300" y="2648"/>
                    <a:pt x="1165225" y="3177"/>
                  </a:cubicBezTo>
                  <a:cubicBezTo>
                    <a:pt x="1200150" y="3706"/>
                    <a:pt x="1230313" y="95252"/>
                    <a:pt x="1263650" y="95252"/>
                  </a:cubicBezTo>
                  <a:cubicBezTo>
                    <a:pt x="1296987" y="95252"/>
                    <a:pt x="1330854" y="3177"/>
                    <a:pt x="1365250" y="3177"/>
                  </a:cubicBezTo>
                  <a:cubicBezTo>
                    <a:pt x="1399646" y="3177"/>
                    <a:pt x="1435100" y="95781"/>
                    <a:pt x="1470025" y="95252"/>
                  </a:cubicBezTo>
                  <a:cubicBezTo>
                    <a:pt x="1504950" y="94723"/>
                    <a:pt x="1538817" y="531"/>
                    <a:pt x="1574800" y="2"/>
                  </a:cubicBezTo>
                  <a:cubicBezTo>
                    <a:pt x="1610783" y="-527"/>
                    <a:pt x="1651000" y="91019"/>
                    <a:pt x="1685925" y="92077"/>
                  </a:cubicBezTo>
                  <a:cubicBezTo>
                    <a:pt x="1720850" y="93135"/>
                    <a:pt x="1750483" y="6352"/>
                    <a:pt x="1784350" y="6352"/>
                  </a:cubicBezTo>
                  <a:cubicBezTo>
                    <a:pt x="1818217" y="6352"/>
                    <a:pt x="1854200" y="92077"/>
                    <a:pt x="1889125" y="92077"/>
                  </a:cubicBezTo>
                  <a:cubicBezTo>
                    <a:pt x="1924050" y="92077"/>
                    <a:pt x="1958975" y="5823"/>
                    <a:pt x="1993900" y="6352"/>
                  </a:cubicBezTo>
                  <a:cubicBezTo>
                    <a:pt x="2028825" y="6881"/>
                    <a:pt x="2063221" y="95252"/>
                    <a:pt x="2098675" y="95252"/>
                  </a:cubicBezTo>
                  <a:cubicBezTo>
                    <a:pt x="2134129" y="95252"/>
                    <a:pt x="2171700" y="6352"/>
                    <a:pt x="2206625" y="6352"/>
                  </a:cubicBezTo>
                  <a:cubicBezTo>
                    <a:pt x="2241550" y="6352"/>
                    <a:pt x="2272242" y="95781"/>
                    <a:pt x="2308225" y="95252"/>
                  </a:cubicBezTo>
                  <a:cubicBezTo>
                    <a:pt x="2344208" y="94723"/>
                    <a:pt x="2388129" y="3706"/>
                    <a:pt x="2422525" y="3177"/>
                  </a:cubicBezTo>
                  <a:cubicBezTo>
                    <a:pt x="2456921" y="2648"/>
                    <a:pt x="2482321" y="91548"/>
                    <a:pt x="2514600" y="92077"/>
                  </a:cubicBezTo>
                  <a:cubicBezTo>
                    <a:pt x="2546879" y="92606"/>
                    <a:pt x="2581275" y="5823"/>
                    <a:pt x="2616200" y="6352"/>
                  </a:cubicBezTo>
                  <a:cubicBezTo>
                    <a:pt x="2651125" y="6881"/>
                    <a:pt x="2688696" y="89431"/>
                    <a:pt x="2724150" y="95252"/>
                  </a:cubicBezTo>
                  <a:cubicBezTo>
                    <a:pt x="2759604" y="101073"/>
                    <a:pt x="2810933" y="49214"/>
                    <a:pt x="2828925" y="41277"/>
                  </a:cubicBezTo>
                  <a:cubicBezTo>
                    <a:pt x="2846917" y="33339"/>
                    <a:pt x="2839508" y="40483"/>
                    <a:pt x="2832100" y="47627"/>
                  </a:cubicBez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104" name="Gerade Verbindung mit Pfeil 103"/>
            <p:cNvCxnSpPr/>
            <p:nvPr/>
          </p:nvCxnSpPr>
          <p:spPr>
            <a:xfrm>
              <a:off x="12939326" y="9564326"/>
              <a:ext cx="112745" cy="0"/>
            </a:xfrm>
            <a:prstGeom prst="straightConnector1">
              <a:avLst/>
            </a:prstGeom>
            <a:ln w="38100" cmpd="sng">
              <a:solidFill>
                <a:schemeClr val="accent1"/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9" name="Gerade Verbindung mit Pfeil 158"/>
          <p:cNvCxnSpPr/>
          <p:nvPr/>
        </p:nvCxnSpPr>
        <p:spPr>
          <a:xfrm>
            <a:off x="11801436" y="3140968"/>
            <a:ext cx="862012" cy="0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mit Pfeil 159"/>
          <p:cNvCxnSpPr/>
          <p:nvPr/>
        </p:nvCxnSpPr>
        <p:spPr>
          <a:xfrm>
            <a:off x="11787400" y="2564904"/>
            <a:ext cx="862012" cy="0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37"/>
          <p:cNvSpPr>
            <a:spLocks noChangeAspect="1"/>
          </p:cNvSpPr>
          <p:nvPr/>
        </p:nvSpPr>
        <p:spPr>
          <a:xfrm>
            <a:off x="10948086" y="502435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DA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62" name="Oval 38"/>
          <p:cNvSpPr>
            <a:spLocks noChangeAspect="1"/>
          </p:cNvSpPr>
          <p:nvPr/>
        </p:nvSpPr>
        <p:spPr>
          <a:xfrm>
            <a:off x="10948086" y="480602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ST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63" name="Oval 41"/>
          <p:cNvSpPr>
            <a:spLocks noChangeAspect="1"/>
          </p:cNvSpPr>
          <p:nvPr/>
        </p:nvSpPr>
        <p:spPr>
          <a:xfrm>
            <a:off x="10948086" y="5460484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err="1" smtClean="0">
                <a:solidFill>
                  <a:schemeClr val="tx1"/>
                </a:solidFill>
              </a:rPr>
              <a:t>Av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64" name="Oval 42"/>
          <p:cNvSpPr>
            <a:spLocks noChangeAspect="1"/>
          </p:cNvSpPr>
          <p:nvPr/>
        </p:nvSpPr>
        <p:spPr>
          <a:xfrm>
            <a:off x="10948086" y="567487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A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65" name="Oval 44"/>
          <p:cNvSpPr>
            <a:spLocks noChangeAspect="1"/>
          </p:cNvSpPr>
          <p:nvPr/>
        </p:nvSpPr>
        <p:spPr>
          <a:xfrm>
            <a:off x="10948086" y="589473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L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66" name="Oval 45"/>
          <p:cNvSpPr>
            <a:spLocks noChangeAspect="1"/>
          </p:cNvSpPr>
          <p:nvPr/>
        </p:nvSpPr>
        <p:spPr>
          <a:xfrm>
            <a:off x="10948086" y="611788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67" name="Oval 48"/>
          <p:cNvSpPr>
            <a:spLocks noChangeAspect="1"/>
          </p:cNvSpPr>
          <p:nvPr/>
        </p:nvSpPr>
        <p:spPr>
          <a:xfrm>
            <a:off x="10948086" y="6548742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2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68" name="Oval 49"/>
          <p:cNvSpPr>
            <a:spLocks noChangeAspect="1"/>
          </p:cNvSpPr>
          <p:nvPr/>
        </p:nvSpPr>
        <p:spPr>
          <a:xfrm>
            <a:off x="10948086" y="5242536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de-DE" sz="800" dirty="0" smtClean="0">
                <a:solidFill>
                  <a:schemeClr val="tx1"/>
                </a:solidFill>
              </a:rPr>
              <a:t>AA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69" name="Oval 50"/>
          <p:cNvSpPr>
            <a:spLocks noChangeAspect="1"/>
          </p:cNvSpPr>
          <p:nvPr/>
        </p:nvSpPr>
        <p:spPr>
          <a:xfrm>
            <a:off x="10948086" y="6334187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1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70" name="Oval 37"/>
          <p:cNvSpPr>
            <a:spLocks noChangeAspect="1"/>
          </p:cNvSpPr>
          <p:nvPr/>
        </p:nvSpPr>
        <p:spPr>
          <a:xfrm>
            <a:off x="10552022" y="5027241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DA</a:t>
            </a:r>
            <a:endParaRPr lang="de-DE" sz="600" dirty="0">
              <a:solidFill>
                <a:schemeClr val="bg1"/>
              </a:solidFill>
            </a:endParaRPr>
          </a:p>
        </p:txBody>
      </p:sp>
      <p:sp>
        <p:nvSpPr>
          <p:cNvPr id="171" name="Oval 38"/>
          <p:cNvSpPr>
            <a:spLocks noChangeAspect="1"/>
          </p:cNvSpPr>
          <p:nvPr/>
        </p:nvSpPr>
        <p:spPr>
          <a:xfrm>
            <a:off x="10548752" y="4810313"/>
            <a:ext cx="183270" cy="18327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ST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72" name="Oval 41"/>
          <p:cNvSpPr>
            <a:spLocks noChangeAspect="1"/>
          </p:cNvSpPr>
          <p:nvPr/>
        </p:nvSpPr>
        <p:spPr>
          <a:xfrm>
            <a:off x="10552022" y="546337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err="1" smtClean="0">
                <a:solidFill>
                  <a:schemeClr val="bg1"/>
                </a:solidFill>
              </a:rPr>
              <a:t>Av</a:t>
            </a:r>
            <a:endParaRPr lang="de-DE" sz="600" dirty="0">
              <a:solidFill>
                <a:schemeClr val="bg1"/>
              </a:solidFill>
            </a:endParaRPr>
          </a:p>
        </p:txBody>
      </p:sp>
      <p:sp>
        <p:nvSpPr>
          <p:cNvPr id="173" name="Oval 42"/>
          <p:cNvSpPr>
            <a:spLocks noChangeAspect="1"/>
          </p:cNvSpPr>
          <p:nvPr/>
        </p:nvSpPr>
        <p:spPr>
          <a:xfrm>
            <a:off x="10552022" y="567776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A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74" name="Oval 44"/>
          <p:cNvSpPr>
            <a:spLocks noChangeAspect="1"/>
          </p:cNvSpPr>
          <p:nvPr/>
        </p:nvSpPr>
        <p:spPr>
          <a:xfrm>
            <a:off x="10552022" y="589761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L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75" name="Oval 45"/>
          <p:cNvSpPr>
            <a:spLocks noChangeAspect="1"/>
          </p:cNvSpPr>
          <p:nvPr/>
        </p:nvSpPr>
        <p:spPr>
          <a:xfrm>
            <a:off x="10552022" y="612077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76" name="Oval 48"/>
          <p:cNvSpPr>
            <a:spLocks noChangeAspect="1"/>
          </p:cNvSpPr>
          <p:nvPr/>
        </p:nvSpPr>
        <p:spPr>
          <a:xfrm>
            <a:off x="10552022" y="655163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7" name="Oval 49"/>
          <p:cNvSpPr>
            <a:spLocks noChangeAspect="1"/>
          </p:cNvSpPr>
          <p:nvPr/>
        </p:nvSpPr>
        <p:spPr>
          <a:xfrm>
            <a:off x="10552022" y="5245422"/>
            <a:ext cx="180000" cy="18000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AA</a:t>
            </a:r>
            <a:endParaRPr lang="de-DE" sz="400" dirty="0">
              <a:solidFill>
                <a:schemeClr val="bg1"/>
              </a:solidFill>
            </a:endParaRPr>
          </a:p>
        </p:txBody>
      </p:sp>
      <p:sp>
        <p:nvSpPr>
          <p:cNvPr id="178" name="Oval 50"/>
          <p:cNvSpPr>
            <a:spLocks noChangeAspect="1"/>
          </p:cNvSpPr>
          <p:nvPr/>
        </p:nvSpPr>
        <p:spPr>
          <a:xfrm>
            <a:off x="10552022" y="6337075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79" name="Oval 48"/>
          <p:cNvSpPr>
            <a:spLocks noChangeAspect="1"/>
          </p:cNvSpPr>
          <p:nvPr/>
        </p:nvSpPr>
        <p:spPr>
          <a:xfrm>
            <a:off x="10552022" y="676800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80" name="Oval 48"/>
          <p:cNvSpPr>
            <a:spLocks noChangeAspect="1"/>
          </p:cNvSpPr>
          <p:nvPr/>
        </p:nvSpPr>
        <p:spPr>
          <a:xfrm>
            <a:off x="10552022" y="6987866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bg1"/>
                </a:solidFill>
              </a:rPr>
              <a:t>4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81" name="Oval 48"/>
          <p:cNvSpPr>
            <a:spLocks noChangeAspect="1"/>
          </p:cNvSpPr>
          <p:nvPr/>
        </p:nvSpPr>
        <p:spPr>
          <a:xfrm>
            <a:off x="10555292" y="720596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bg1"/>
                </a:solidFill>
              </a:rPr>
              <a:t>5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82" name="Oval 48"/>
          <p:cNvSpPr>
            <a:spLocks noChangeAspect="1"/>
          </p:cNvSpPr>
          <p:nvPr/>
        </p:nvSpPr>
        <p:spPr>
          <a:xfrm>
            <a:off x="10555292" y="7423613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bg1"/>
                </a:solidFill>
              </a:rPr>
              <a:t>6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83" name="Oval 50"/>
          <p:cNvSpPr>
            <a:spLocks noChangeAspect="1"/>
          </p:cNvSpPr>
          <p:nvPr/>
        </p:nvSpPr>
        <p:spPr>
          <a:xfrm>
            <a:off x="10948086" y="6768000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3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84" name="Oval 50"/>
          <p:cNvSpPr>
            <a:spLocks noChangeAspect="1"/>
          </p:cNvSpPr>
          <p:nvPr/>
        </p:nvSpPr>
        <p:spPr>
          <a:xfrm>
            <a:off x="10954974" y="6987866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5" name="Oval 50"/>
          <p:cNvSpPr>
            <a:spLocks noChangeAspect="1"/>
          </p:cNvSpPr>
          <p:nvPr/>
        </p:nvSpPr>
        <p:spPr>
          <a:xfrm>
            <a:off x="10962594" y="720596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5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86" name="Oval 50"/>
          <p:cNvSpPr>
            <a:spLocks noChangeAspect="1"/>
          </p:cNvSpPr>
          <p:nvPr/>
        </p:nvSpPr>
        <p:spPr>
          <a:xfrm>
            <a:off x="10962594" y="742361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6</a:t>
            </a:r>
            <a:endParaRPr lang="de-DE" sz="1100" dirty="0">
              <a:solidFill>
                <a:schemeClr val="tx1"/>
              </a:solidFill>
            </a:endParaRPr>
          </a:p>
        </p:txBody>
      </p:sp>
      <p:pic>
        <p:nvPicPr>
          <p:cNvPr id="6" name="Grafik 5">
            <a:hlinkClick r:id="rId4"/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Oval 8"/>
          <p:cNvSpPr>
            <a:spLocks noChangeAspect="1"/>
          </p:cNvSpPr>
          <p:nvPr/>
        </p:nvSpPr>
        <p:spPr>
          <a:xfrm>
            <a:off x="10735292" y="3140968"/>
            <a:ext cx="180020" cy="180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2" name="Oval 9"/>
          <p:cNvSpPr>
            <a:spLocks noChangeAspect="1"/>
          </p:cNvSpPr>
          <p:nvPr/>
        </p:nvSpPr>
        <p:spPr>
          <a:xfrm>
            <a:off x="10735292" y="3411797"/>
            <a:ext cx="180000" cy="180000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350"/>
          </a:p>
        </p:txBody>
      </p:sp>
      <p:sp>
        <p:nvSpPr>
          <p:cNvPr id="13" name="Rahmen 33"/>
          <p:cNvSpPr>
            <a:spLocks/>
          </p:cNvSpPr>
          <p:nvPr/>
        </p:nvSpPr>
        <p:spPr>
          <a:xfrm>
            <a:off x="6681275" y="-822576"/>
            <a:ext cx="1121538" cy="747692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sp>
        <p:nvSpPr>
          <p:cNvPr id="14" name="Dreieck 34"/>
          <p:cNvSpPr>
            <a:spLocks noChangeAspect="1"/>
          </p:cNvSpPr>
          <p:nvPr/>
        </p:nvSpPr>
        <p:spPr>
          <a:xfrm>
            <a:off x="8027188" y="-822659"/>
            <a:ext cx="747775" cy="747775"/>
          </a:xfrm>
          <a:prstGeom prst="triangl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15" name="Ring 35"/>
          <p:cNvSpPr>
            <a:spLocks noChangeAspect="1"/>
          </p:cNvSpPr>
          <p:nvPr/>
        </p:nvSpPr>
        <p:spPr>
          <a:xfrm>
            <a:off x="8924601" y="-822659"/>
            <a:ext cx="747692" cy="747775"/>
          </a:xfrm>
          <a:prstGeom prst="donut">
            <a:avLst>
              <a:gd name="adj" fmla="val 0"/>
            </a:avLst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6" name="Rahmen 36"/>
          <p:cNvSpPr>
            <a:spLocks noChangeAspect="1"/>
          </p:cNvSpPr>
          <p:nvPr/>
        </p:nvSpPr>
        <p:spPr>
          <a:xfrm>
            <a:off x="5684158" y="-822659"/>
            <a:ext cx="747692" cy="747775"/>
          </a:xfrm>
          <a:prstGeom prst="frame">
            <a:avLst>
              <a:gd name="adj1" fmla="val 1473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 dirty="0">
              <a:solidFill>
                <a:schemeClr val="tx1"/>
              </a:solidFill>
            </a:endParaRPr>
          </a:p>
        </p:txBody>
      </p:sp>
      <p:cxnSp>
        <p:nvCxnSpPr>
          <p:cNvPr id="17" name="Gerade Verbindung 16"/>
          <p:cNvCxnSpPr/>
          <p:nvPr/>
        </p:nvCxnSpPr>
        <p:spPr>
          <a:xfrm>
            <a:off x="9921552" y="-822659"/>
            <a:ext cx="0" cy="74769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ng 55"/>
          <p:cNvSpPr>
            <a:spLocks noChangeAspect="1"/>
          </p:cNvSpPr>
          <p:nvPr/>
        </p:nvSpPr>
        <p:spPr>
          <a:xfrm>
            <a:off x="2018662" y="-622664"/>
            <a:ext cx="72000" cy="72000"/>
          </a:xfrm>
          <a:prstGeom prst="donut">
            <a:avLst>
              <a:gd name="adj" fmla="val 310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sp>
        <p:nvSpPr>
          <p:cNvPr id="19" name="Dreieck 56"/>
          <p:cNvSpPr>
            <a:spLocks noChangeAspect="1"/>
          </p:cNvSpPr>
          <p:nvPr/>
        </p:nvSpPr>
        <p:spPr>
          <a:xfrm>
            <a:off x="2000815" y="-910696"/>
            <a:ext cx="71991" cy="720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/>
          </a:p>
        </p:txBody>
      </p:sp>
      <p:sp>
        <p:nvSpPr>
          <p:cNvPr id="20" name="Abschrägung 57"/>
          <p:cNvSpPr>
            <a:spLocks noChangeAspect="1"/>
          </p:cNvSpPr>
          <p:nvPr/>
        </p:nvSpPr>
        <p:spPr>
          <a:xfrm>
            <a:off x="2000672" y="-1156120"/>
            <a:ext cx="71991" cy="72000"/>
          </a:xfrm>
          <a:prstGeom prst="bevel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2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de-DE" sz="2000" b="1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ing 58"/>
          <p:cNvSpPr>
            <a:spLocks noChangeAspect="1"/>
          </p:cNvSpPr>
          <p:nvPr/>
        </p:nvSpPr>
        <p:spPr>
          <a:xfrm>
            <a:off x="-35793" y="-819472"/>
            <a:ext cx="180000" cy="180000"/>
          </a:xfrm>
          <a:prstGeom prst="donut">
            <a:avLst>
              <a:gd name="adj" fmla="val 2860"/>
            </a:avLst>
          </a:prstGeom>
          <a:solidFill>
            <a:schemeClr val="tx1"/>
          </a:solidFill>
          <a:ln w="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46">
              <a:solidFill>
                <a:schemeClr val="tx1"/>
              </a:solidFill>
            </a:endParaRPr>
          </a:p>
        </p:txBody>
      </p:sp>
      <p:cxnSp>
        <p:nvCxnSpPr>
          <p:cNvPr id="22" name="Gerade Verbindung 21"/>
          <p:cNvCxnSpPr/>
          <p:nvPr/>
        </p:nvCxnSpPr>
        <p:spPr>
          <a:xfrm>
            <a:off x="-4850" y="-447398"/>
            <a:ext cx="18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H="1">
            <a:off x="-87560" y="-539572"/>
            <a:ext cx="498" cy="180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Bild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793" y="-1106637"/>
            <a:ext cx="197055" cy="195941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522" y="3068960"/>
            <a:ext cx="205818" cy="27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hteck 26"/>
          <p:cNvSpPr>
            <a:spLocks noChangeAspect="1"/>
          </p:cNvSpPr>
          <p:nvPr/>
        </p:nvSpPr>
        <p:spPr>
          <a:xfrm>
            <a:off x="2018654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 smtClean="0"/>
              <a:t>A</a:t>
            </a:r>
            <a:endParaRPr lang="de-DE" sz="900" dirty="0"/>
          </a:p>
        </p:txBody>
      </p:sp>
      <p:sp>
        <p:nvSpPr>
          <p:cNvPr id="28" name="Rechteck 27"/>
          <p:cNvSpPr>
            <a:spLocks noChangeAspect="1"/>
          </p:cNvSpPr>
          <p:nvPr/>
        </p:nvSpPr>
        <p:spPr>
          <a:xfrm>
            <a:off x="2018654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B</a:t>
            </a:r>
          </a:p>
        </p:txBody>
      </p:sp>
      <p:sp>
        <p:nvSpPr>
          <p:cNvPr id="29" name="Rechteck 28"/>
          <p:cNvSpPr>
            <a:spLocks noChangeAspect="1"/>
          </p:cNvSpPr>
          <p:nvPr/>
        </p:nvSpPr>
        <p:spPr>
          <a:xfrm>
            <a:off x="2018654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C</a:t>
            </a:r>
          </a:p>
        </p:txBody>
      </p:sp>
      <p:sp>
        <p:nvSpPr>
          <p:cNvPr id="30" name="Rechteck 29"/>
          <p:cNvSpPr>
            <a:spLocks noChangeAspect="1"/>
          </p:cNvSpPr>
          <p:nvPr/>
        </p:nvSpPr>
        <p:spPr>
          <a:xfrm>
            <a:off x="2153893" y="-406648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/>
              <a:t>D</a:t>
            </a:r>
          </a:p>
        </p:txBody>
      </p:sp>
      <p:sp>
        <p:nvSpPr>
          <p:cNvPr id="31" name="Rechteck 30"/>
          <p:cNvSpPr>
            <a:spLocks noChangeAspect="1"/>
          </p:cNvSpPr>
          <p:nvPr/>
        </p:nvSpPr>
        <p:spPr>
          <a:xfrm>
            <a:off x="2153893" y="-271016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 smtClean="0"/>
              <a:t>E</a:t>
            </a:r>
            <a:endParaRPr lang="de-DE" sz="900" dirty="0"/>
          </a:p>
        </p:txBody>
      </p:sp>
      <p:sp>
        <p:nvSpPr>
          <p:cNvPr id="32" name="Rechteck 31"/>
          <p:cNvSpPr>
            <a:spLocks noChangeAspect="1"/>
          </p:cNvSpPr>
          <p:nvPr/>
        </p:nvSpPr>
        <p:spPr>
          <a:xfrm>
            <a:off x="2153893" y="-135384"/>
            <a:ext cx="10800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43200" rtlCol="0" anchor="ctr">
            <a:noAutofit/>
          </a:bodyPr>
          <a:lstStyle/>
          <a:p>
            <a:pPr algn="ctr"/>
            <a:r>
              <a:rPr lang="de-DE" sz="900" dirty="0" smtClean="0"/>
              <a:t>F</a:t>
            </a:r>
            <a:endParaRPr lang="de-DE" sz="900" dirty="0"/>
          </a:p>
        </p:txBody>
      </p:sp>
      <p:grpSp>
        <p:nvGrpSpPr>
          <p:cNvPr id="33" name="Gruppierung 56"/>
          <p:cNvGrpSpPr>
            <a:grpSpLocks noChangeAspect="1"/>
          </p:cNvGrpSpPr>
          <p:nvPr/>
        </p:nvGrpSpPr>
        <p:grpSpPr>
          <a:xfrm>
            <a:off x="10788698" y="188640"/>
            <a:ext cx="237599" cy="720000"/>
            <a:chOff x="1556792" y="7258050"/>
            <a:chExt cx="237599" cy="720000"/>
          </a:xfrm>
        </p:grpSpPr>
        <p:sp>
          <p:nvSpPr>
            <p:cNvPr id="34" name="Abgerundetes Rechteck 33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5" name="Gerade Verbindung 34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ierung 59"/>
          <p:cNvGrpSpPr>
            <a:grpSpLocks noChangeAspect="1"/>
          </p:cNvGrpSpPr>
          <p:nvPr/>
        </p:nvGrpSpPr>
        <p:grpSpPr>
          <a:xfrm>
            <a:off x="10842034" y="1070412"/>
            <a:ext cx="178199" cy="540000"/>
            <a:chOff x="1556792" y="7258050"/>
            <a:chExt cx="237599" cy="720000"/>
          </a:xfrm>
        </p:grpSpPr>
        <p:sp>
          <p:nvSpPr>
            <p:cNvPr id="37" name="Abgerundetes Rechteck 36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8" name="Gerade Verbindung 37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ierung 62"/>
          <p:cNvGrpSpPr>
            <a:grpSpLocks noChangeAspect="1"/>
          </p:cNvGrpSpPr>
          <p:nvPr/>
        </p:nvGrpSpPr>
        <p:grpSpPr>
          <a:xfrm>
            <a:off x="10929714" y="1763444"/>
            <a:ext cx="89100" cy="270000"/>
            <a:chOff x="1556792" y="7258050"/>
            <a:chExt cx="237599" cy="720000"/>
          </a:xfrm>
        </p:grpSpPr>
        <p:sp>
          <p:nvSpPr>
            <p:cNvPr id="40" name="Abgerundetes Rechteck 39"/>
            <p:cNvSpPr/>
            <p:nvPr/>
          </p:nvSpPr>
          <p:spPr>
            <a:xfrm>
              <a:off x="1556792" y="7265014"/>
              <a:ext cx="237599" cy="701538"/>
            </a:xfrm>
            <a:prstGeom prst="roundRect">
              <a:avLst/>
            </a:prstGeom>
            <a:pattFill prst="openDmnd">
              <a:fgClr>
                <a:schemeClr val="tx1"/>
              </a:fgClr>
              <a:bgClr>
                <a:schemeClr val="bg1"/>
              </a:bgClr>
            </a:patt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1" name="Gerade Verbindung 40"/>
            <p:cNvCxnSpPr/>
            <p:nvPr/>
          </p:nvCxnSpPr>
          <p:spPr>
            <a:xfrm>
              <a:off x="1787055" y="7258050"/>
              <a:ext cx="0" cy="720000"/>
            </a:xfrm>
            <a:prstGeom prst="line">
              <a:avLst/>
            </a:prstGeom>
            <a:ln w="25400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uppieren 130"/>
          <p:cNvGrpSpPr>
            <a:grpSpLocks/>
          </p:cNvGrpSpPr>
          <p:nvPr/>
        </p:nvGrpSpPr>
        <p:grpSpPr bwMode="auto">
          <a:xfrm>
            <a:off x="-2942852" y="252617"/>
            <a:ext cx="290512" cy="606425"/>
            <a:chOff x="7056909" y="9547369"/>
            <a:chExt cx="290280" cy="605834"/>
          </a:xfrm>
        </p:grpSpPr>
        <p:cxnSp>
          <p:nvCxnSpPr>
            <p:cNvPr id="61" name="Gerade Verbindung 60"/>
            <p:cNvCxnSpPr/>
            <p:nvPr/>
          </p:nvCxnSpPr>
          <p:spPr>
            <a:xfrm>
              <a:off x="7056909" y="10153203"/>
              <a:ext cx="25221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 flipV="1">
              <a:off x="7182221" y="9550541"/>
              <a:ext cx="0" cy="60266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Gleichschenkliges Dreieck 62"/>
            <p:cNvSpPr/>
            <p:nvPr/>
          </p:nvSpPr>
          <p:spPr>
            <a:xfrm rot="5400000">
              <a:off x="7156860" y="9572730"/>
              <a:ext cx="215690" cy="164968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64" name="Gruppieren 124"/>
          <p:cNvGrpSpPr>
            <a:grpSpLocks noChangeAspect="1"/>
          </p:cNvGrpSpPr>
          <p:nvPr/>
        </p:nvGrpSpPr>
        <p:grpSpPr bwMode="auto">
          <a:xfrm>
            <a:off x="-2929966" y="1131030"/>
            <a:ext cx="260350" cy="407988"/>
            <a:chOff x="4860440" y="9073083"/>
            <a:chExt cx="503966" cy="792088"/>
          </a:xfrm>
        </p:grpSpPr>
        <p:sp>
          <p:nvSpPr>
            <p:cNvPr id="65" name="Ellipse 64"/>
            <p:cNvSpPr/>
            <p:nvPr/>
          </p:nvSpPr>
          <p:spPr>
            <a:xfrm>
              <a:off x="4860440" y="9658673"/>
              <a:ext cx="503966" cy="20649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6" name="Gleichschenkliges Dreieck 65"/>
            <p:cNvSpPr/>
            <p:nvPr/>
          </p:nvSpPr>
          <p:spPr>
            <a:xfrm>
              <a:off x="4931119" y="9073083"/>
              <a:ext cx="362610" cy="659559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7" name="Trapezoid 66"/>
            <p:cNvSpPr/>
            <p:nvPr/>
          </p:nvSpPr>
          <p:spPr>
            <a:xfrm>
              <a:off x="4967995" y="9547719"/>
              <a:ext cx="288859" cy="110954"/>
            </a:xfrm>
            <a:prstGeom prst="trapezoid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8" name="Trapezoid 67"/>
            <p:cNvSpPr/>
            <p:nvPr/>
          </p:nvSpPr>
          <p:spPr>
            <a:xfrm>
              <a:off x="5041746" y="9322730"/>
              <a:ext cx="144428" cy="114035"/>
            </a:xfrm>
            <a:prstGeom prst="trapezoid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69" name="Trapezoid 68"/>
            <p:cNvSpPr/>
            <p:nvPr/>
          </p:nvSpPr>
          <p:spPr>
            <a:xfrm>
              <a:off x="4931119" y="9677165"/>
              <a:ext cx="362610" cy="117118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70" name="Gruppierung 6"/>
          <p:cNvGrpSpPr/>
          <p:nvPr/>
        </p:nvGrpSpPr>
        <p:grpSpPr>
          <a:xfrm>
            <a:off x="-3446696" y="1814447"/>
            <a:ext cx="934063" cy="426591"/>
            <a:chOff x="3458550" y="9233346"/>
            <a:chExt cx="934063" cy="426591"/>
          </a:xfrm>
        </p:grpSpPr>
        <p:sp>
          <p:nvSpPr>
            <p:cNvPr id="71" name="Würfel 70"/>
            <p:cNvSpPr/>
            <p:nvPr/>
          </p:nvSpPr>
          <p:spPr>
            <a:xfrm>
              <a:off x="3468687" y="9265094"/>
              <a:ext cx="923926" cy="394843"/>
            </a:xfrm>
            <a:prstGeom prst="cube">
              <a:avLst/>
            </a:prstGeom>
            <a:solidFill>
              <a:srgbClr val="FFCC66"/>
            </a:solidFill>
            <a:ln>
              <a:solidFill>
                <a:srgbClr val="F9B3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Parallelogramm 3"/>
            <p:cNvSpPr/>
            <p:nvPr/>
          </p:nvSpPr>
          <p:spPr>
            <a:xfrm>
              <a:off x="3458550" y="9233346"/>
              <a:ext cx="934063" cy="129299"/>
            </a:xfrm>
            <a:custGeom>
              <a:avLst/>
              <a:gdLst>
                <a:gd name="connsiteX0" fmla="*/ 0 w 1067942"/>
                <a:gd name="connsiteY0" fmla="*/ 191644 h 191644"/>
                <a:gd name="connsiteX1" fmla="*/ 47911 w 1067942"/>
                <a:gd name="connsiteY1" fmla="*/ 0 h 191644"/>
                <a:gd name="connsiteX2" fmla="*/ 1067942 w 1067942"/>
                <a:gd name="connsiteY2" fmla="*/ 0 h 191644"/>
                <a:gd name="connsiteX3" fmla="*/ 1020031 w 1067942"/>
                <a:gd name="connsiteY3" fmla="*/ 191644 h 191644"/>
                <a:gd name="connsiteX4" fmla="*/ 0 w 1067942"/>
                <a:gd name="connsiteY4" fmla="*/ 191644 h 191644"/>
                <a:gd name="connsiteX0" fmla="*/ 0 w 1193585"/>
                <a:gd name="connsiteY0" fmla="*/ 212585 h 212585"/>
                <a:gd name="connsiteX1" fmla="*/ 47911 w 1193585"/>
                <a:gd name="connsiteY1" fmla="*/ 20941 h 212585"/>
                <a:gd name="connsiteX2" fmla="*/ 1193585 w 1193585"/>
                <a:gd name="connsiteY2" fmla="*/ 0 h 212585"/>
                <a:gd name="connsiteX3" fmla="*/ 1020031 w 1193585"/>
                <a:gd name="connsiteY3" fmla="*/ 212585 h 212585"/>
                <a:gd name="connsiteX4" fmla="*/ 0 w 1193585"/>
                <a:gd name="connsiteY4" fmla="*/ 212585 h 212585"/>
                <a:gd name="connsiteX0" fmla="*/ 0 w 1179625"/>
                <a:gd name="connsiteY0" fmla="*/ 191644 h 191644"/>
                <a:gd name="connsiteX1" fmla="*/ 47911 w 1179625"/>
                <a:gd name="connsiteY1" fmla="*/ 0 h 191644"/>
                <a:gd name="connsiteX2" fmla="*/ 1179625 w 1179625"/>
                <a:gd name="connsiteY2" fmla="*/ 20940 h 191644"/>
                <a:gd name="connsiteX3" fmla="*/ 1020031 w 1179625"/>
                <a:gd name="connsiteY3" fmla="*/ 191644 h 191644"/>
                <a:gd name="connsiteX4" fmla="*/ 0 w 1179625"/>
                <a:gd name="connsiteY4" fmla="*/ 191644 h 191644"/>
                <a:gd name="connsiteX0" fmla="*/ 0 w 1179625"/>
                <a:gd name="connsiteY0" fmla="*/ 170704 h 170704"/>
                <a:gd name="connsiteX1" fmla="*/ 180534 w 1179625"/>
                <a:gd name="connsiteY1" fmla="*/ 13961 h 170704"/>
                <a:gd name="connsiteX2" fmla="*/ 1179625 w 1179625"/>
                <a:gd name="connsiteY2" fmla="*/ 0 h 170704"/>
                <a:gd name="connsiteX3" fmla="*/ 1020031 w 1179625"/>
                <a:gd name="connsiteY3" fmla="*/ 170704 h 170704"/>
                <a:gd name="connsiteX4" fmla="*/ 0 w 1179625"/>
                <a:gd name="connsiteY4" fmla="*/ 170704 h 170704"/>
                <a:gd name="connsiteX0" fmla="*/ 0 w 1179625"/>
                <a:gd name="connsiteY0" fmla="*/ 156743 h 156743"/>
                <a:gd name="connsiteX1" fmla="*/ 180534 w 1179625"/>
                <a:gd name="connsiteY1" fmla="*/ 0 h 156743"/>
                <a:gd name="connsiteX2" fmla="*/ 1179625 w 1179625"/>
                <a:gd name="connsiteY2" fmla="*/ 13960 h 156743"/>
                <a:gd name="connsiteX3" fmla="*/ 1020031 w 1179625"/>
                <a:gd name="connsiteY3" fmla="*/ 156743 h 156743"/>
                <a:gd name="connsiteX4" fmla="*/ 0 w 1179625"/>
                <a:gd name="connsiteY4" fmla="*/ 156743 h 156743"/>
                <a:gd name="connsiteX0" fmla="*/ 0 w 1193585"/>
                <a:gd name="connsiteY0" fmla="*/ 170704 h 170704"/>
                <a:gd name="connsiteX1" fmla="*/ 180534 w 1193585"/>
                <a:gd name="connsiteY1" fmla="*/ 13961 h 170704"/>
                <a:gd name="connsiteX2" fmla="*/ 1193585 w 1193585"/>
                <a:gd name="connsiteY2" fmla="*/ 0 h 170704"/>
                <a:gd name="connsiteX3" fmla="*/ 1020031 w 1193585"/>
                <a:gd name="connsiteY3" fmla="*/ 170704 h 170704"/>
                <a:gd name="connsiteX4" fmla="*/ 0 w 1193585"/>
                <a:gd name="connsiteY4" fmla="*/ 170704 h 170704"/>
                <a:gd name="connsiteX0" fmla="*/ 0 w 1158684"/>
                <a:gd name="connsiteY0" fmla="*/ 156744 h 156744"/>
                <a:gd name="connsiteX1" fmla="*/ 180534 w 1158684"/>
                <a:gd name="connsiteY1" fmla="*/ 1 h 156744"/>
                <a:gd name="connsiteX2" fmla="*/ 1158684 w 1158684"/>
                <a:gd name="connsiteY2" fmla="*/ 0 h 156744"/>
                <a:gd name="connsiteX3" fmla="*/ 1020031 w 1158684"/>
                <a:gd name="connsiteY3" fmla="*/ 156744 h 156744"/>
                <a:gd name="connsiteX4" fmla="*/ 0 w 1158684"/>
                <a:gd name="connsiteY4" fmla="*/ 156744 h 15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8684" h="156744">
                  <a:moveTo>
                    <a:pt x="0" y="156744"/>
                  </a:moveTo>
                  <a:lnTo>
                    <a:pt x="180534" y="1"/>
                  </a:lnTo>
                  <a:lnTo>
                    <a:pt x="1158684" y="0"/>
                  </a:lnTo>
                  <a:lnTo>
                    <a:pt x="1020031" y="156744"/>
                  </a:lnTo>
                  <a:lnTo>
                    <a:pt x="0" y="156744"/>
                  </a:lnTo>
                  <a:close/>
                </a:path>
              </a:pathLst>
            </a:custGeom>
            <a:solidFill>
              <a:srgbClr val="AC693C"/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softEdge rad="139700"/>
            </a:effectLst>
            <a:scene3d>
              <a:camera prst="orthographicFront"/>
              <a:lightRig rig="threePt" dir="t"/>
            </a:scene3d>
            <a:sp3d>
              <a:bevelT w="88900" h="1905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3" name="Gruppieren 263"/>
          <p:cNvGrpSpPr>
            <a:grpSpLocks/>
          </p:cNvGrpSpPr>
          <p:nvPr/>
        </p:nvGrpSpPr>
        <p:grpSpPr bwMode="auto">
          <a:xfrm>
            <a:off x="-4036452" y="2655119"/>
            <a:ext cx="1487487" cy="227013"/>
            <a:chOff x="4824751" y="9203683"/>
            <a:chExt cx="1487120" cy="274930"/>
          </a:xfrm>
          <a:scene3d>
            <a:camera prst="perspectiveRelaxedModerately"/>
            <a:lightRig rig="threePt" dir="t"/>
          </a:scene3d>
        </p:grpSpPr>
        <p:sp>
          <p:nvSpPr>
            <p:cNvPr id="74" name="Rechteck 73"/>
            <p:cNvSpPr/>
            <p:nvPr/>
          </p:nvSpPr>
          <p:spPr>
            <a:xfrm>
              <a:off x="4961242" y="9348300"/>
              <a:ext cx="44439" cy="130313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5" name="Rechteck 74"/>
            <p:cNvSpPr/>
            <p:nvPr/>
          </p:nvSpPr>
          <p:spPr>
            <a:xfrm>
              <a:off x="6121418" y="9348300"/>
              <a:ext cx="44439" cy="130313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6" name="Würfel 75"/>
            <p:cNvSpPr/>
            <p:nvPr/>
          </p:nvSpPr>
          <p:spPr>
            <a:xfrm flipV="1">
              <a:off x="4824751" y="9203683"/>
              <a:ext cx="1487120" cy="227254"/>
            </a:xfrm>
            <a:prstGeom prst="cube">
              <a:avLst>
                <a:gd name="adj" fmla="val 17723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77" name="Würfel 76"/>
          <p:cNvSpPr/>
          <p:nvPr/>
        </p:nvSpPr>
        <p:spPr>
          <a:xfrm flipV="1">
            <a:off x="-3498536" y="3501797"/>
            <a:ext cx="927113" cy="354058"/>
          </a:xfrm>
          <a:prstGeom prst="cube">
            <a:avLst>
              <a:gd name="adj" fmla="val 17723"/>
            </a:avLst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softEdge rad="31750"/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8" name="Würfel 77"/>
          <p:cNvSpPr/>
          <p:nvPr/>
        </p:nvSpPr>
        <p:spPr>
          <a:xfrm flipV="1">
            <a:off x="-3161703" y="4293096"/>
            <a:ext cx="586275" cy="495389"/>
          </a:xfrm>
          <a:prstGeom prst="cube">
            <a:avLst>
              <a:gd name="adj" fmla="val 17723"/>
            </a:avLst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softEdge rad="31750"/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9" name="Würfel 78"/>
          <p:cNvSpPr/>
          <p:nvPr/>
        </p:nvSpPr>
        <p:spPr>
          <a:xfrm>
            <a:off x="-3880317" y="5043017"/>
            <a:ext cx="1379538" cy="404813"/>
          </a:xfrm>
          <a:prstGeom prst="cube">
            <a:avLst>
              <a:gd name="adj" fmla="val 87404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80" name="Gruppieren 66"/>
          <p:cNvGrpSpPr>
            <a:grpSpLocks/>
          </p:cNvGrpSpPr>
          <p:nvPr/>
        </p:nvGrpSpPr>
        <p:grpSpPr bwMode="auto">
          <a:xfrm>
            <a:off x="-3732445" y="5764879"/>
            <a:ext cx="1173162" cy="601662"/>
            <a:chOff x="8894922" y="9218409"/>
            <a:chExt cx="1173146" cy="601331"/>
          </a:xfrm>
        </p:grpSpPr>
        <p:sp>
          <p:nvSpPr>
            <p:cNvPr id="81" name="Rechteck 80"/>
            <p:cNvSpPr>
              <a:spLocks noChangeAspect="1"/>
            </p:cNvSpPr>
            <p:nvPr/>
          </p:nvSpPr>
          <p:spPr>
            <a:xfrm rot="16200000">
              <a:off x="8636325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2" name="Rechteck 81"/>
            <p:cNvSpPr>
              <a:spLocks noChangeAspect="1"/>
            </p:cNvSpPr>
            <p:nvPr/>
          </p:nvSpPr>
          <p:spPr>
            <a:xfrm rot="16200000">
              <a:off x="8842697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3" name="Rechteck 82"/>
            <p:cNvSpPr>
              <a:spLocks noChangeAspect="1"/>
            </p:cNvSpPr>
            <p:nvPr/>
          </p:nvSpPr>
          <p:spPr>
            <a:xfrm rot="16200000">
              <a:off x="9076056" y="9477006"/>
              <a:ext cx="601331" cy="8413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4" name="Rechteck 83"/>
            <p:cNvSpPr>
              <a:spLocks noChangeAspect="1"/>
            </p:cNvSpPr>
            <p:nvPr/>
          </p:nvSpPr>
          <p:spPr>
            <a:xfrm rot="16200000">
              <a:off x="9285603" y="9477006"/>
              <a:ext cx="601331" cy="84137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5" name="Rechteck 84"/>
            <p:cNvSpPr>
              <a:spLocks noChangeAspect="1"/>
            </p:cNvSpPr>
            <p:nvPr/>
          </p:nvSpPr>
          <p:spPr>
            <a:xfrm rot="16200000">
              <a:off x="9492769" y="9477800"/>
              <a:ext cx="601331" cy="82549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6" name="Rechteck 85"/>
            <p:cNvSpPr>
              <a:spLocks noChangeAspect="1"/>
            </p:cNvSpPr>
            <p:nvPr/>
          </p:nvSpPr>
          <p:spPr>
            <a:xfrm rot="16200000">
              <a:off x="9725335" y="9477006"/>
              <a:ext cx="601331" cy="8413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87" name="Rechteck 86"/>
          <p:cNvSpPr>
            <a:spLocks noChangeAspect="1"/>
          </p:cNvSpPr>
          <p:nvPr/>
        </p:nvSpPr>
        <p:spPr>
          <a:xfrm rot="16200000">
            <a:off x="-2955597" y="6845605"/>
            <a:ext cx="600075" cy="8255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16459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88" name="Gruppieren 64"/>
          <p:cNvGrpSpPr>
            <a:grpSpLocks/>
          </p:cNvGrpSpPr>
          <p:nvPr/>
        </p:nvGrpSpPr>
        <p:grpSpPr bwMode="auto">
          <a:xfrm>
            <a:off x="10983297" y="-855464"/>
            <a:ext cx="682625" cy="304800"/>
            <a:chOff x="8929755" y="9298922"/>
            <a:chExt cx="683451" cy="305964"/>
          </a:xfrm>
        </p:grpSpPr>
        <p:sp>
          <p:nvSpPr>
            <p:cNvPr id="89" name="Ellipse 88"/>
            <p:cNvSpPr/>
            <p:nvPr/>
          </p:nvSpPr>
          <p:spPr>
            <a:xfrm>
              <a:off x="8929755" y="9316451"/>
              <a:ext cx="683451" cy="22150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90" name="Ellipse 89"/>
            <p:cNvSpPr/>
            <p:nvPr/>
          </p:nvSpPr>
          <p:spPr>
            <a:xfrm>
              <a:off x="9149095" y="9298922"/>
              <a:ext cx="243182" cy="3059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grpSp>
        <p:nvGrpSpPr>
          <p:cNvPr id="91" name="Gruppieren 156"/>
          <p:cNvGrpSpPr>
            <a:grpSpLocks/>
          </p:cNvGrpSpPr>
          <p:nvPr/>
        </p:nvGrpSpPr>
        <p:grpSpPr bwMode="auto">
          <a:xfrm>
            <a:off x="11324610" y="3671685"/>
            <a:ext cx="1874837" cy="96838"/>
            <a:chOff x="11176686" y="9515688"/>
            <a:chExt cx="1875385" cy="95706"/>
          </a:xfrm>
        </p:grpSpPr>
        <p:sp>
          <p:nvSpPr>
            <p:cNvPr id="92" name="Freihandform 91"/>
            <p:cNvSpPr/>
            <p:nvPr/>
          </p:nvSpPr>
          <p:spPr>
            <a:xfrm>
              <a:off x="11176686" y="9515688"/>
              <a:ext cx="1756288" cy="95706"/>
            </a:xfrm>
            <a:custGeom>
              <a:avLst/>
              <a:gdLst>
                <a:gd name="connsiteX0" fmla="*/ 0 w 2840101"/>
                <a:gd name="connsiteY0" fmla="*/ 95252 h 95706"/>
                <a:gd name="connsiteX1" fmla="*/ 111125 w 2840101"/>
                <a:gd name="connsiteY1" fmla="*/ 2 h 95706"/>
                <a:gd name="connsiteX2" fmla="*/ 209550 w 2840101"/>
                <a:gd name="connsiteY2" fmla="*/ 95252 h 95706"/>
                <a:gd name="connsiteX3" fmla="*/ 320675 w 2840101"/>
                <a:gd name="connsiteY3" fmla="*/ 2 h 95706"/>
                <a:gd name="connsiteX4" fmla="*/ 422275 w 2840101"/>
                <a:gd name="connsiteY4" fmla="*/ 95252 h 95706"/>
                <a:gd name="connsiteX5" fmla="*/ 527050 w 2840101"/>
                <a:gd name="connsiteY5" fmla="*/ 6352 h 95706"/>
                <a:gd name="connsiteX6" fmla="*/ 638175 w 2840101"/>
                <a:gd name="connsiteY6" fmla="*/ 92077 h 95706"/>
                <a:gd name="connsiteX7" fmla="*/ 742950 w 2840101"/>
                <a:gd name="connsiteY7" fmla="*/ 6352 h 95706"/>
                <a:gd name="connsiteX8" fmla="*/ 844550 w 2840101"/>
                <a:gd name="connsiteY8" fmla="*/ 95252 h 95706"/>
                <a:gd name="connsiteX9" fmla="*/ 949325 w 2840101"/>
                <a:gd name="connsiteY9" fmla="*/ 3177 h 95706"/>
                <a:gd name="connsiteX10" fmla="*/ 1054100 w 2840101"/>
                <a:gd name="connsiteY10" fmla="*/ 92077 h 95706"/>
                <a:gd name="connsiteX11" fmla="*/ 1165225 w 2840101"/>
                <a:gd name="connsiteY11" fmla="*/ 3177 h 95706"/>
                <a:gd name="connsiteX12" fmla="*/ 1263650 w 2840101"/>
                <a:gd name="connsiteY12" fmla="*/ 95252 h 95706"/>
                <a:gd name="connsiteX13" fmla="*/ 1365250 w 2840101"/>
                <a:gd name="connsiteY13" fmla="*/ 3177 h 95706"/>
                <a:gd name="connsiteX14" fmla="*/ 1470025 w 2840101"/>
                <a:gd name="connsiteY14" fmla="*/ 95252 h 95706"/>
                <a:gd name="connsiteX15" fmla="*/ 1574800 w 2840101"/>
                <a:gd name="connsiteY15" fmla="*/ 2 h 95706"/>
                <a:gd name="connsiteX16" fmla="*/ 1685925 w 2840101"/>
                <a:gd name="connsiteY16" fmla="*/ 92077 h 95706"/>
                <a:gd name="connsiteX17" fmla="*/ 1784350 w 2840101"/>
                <a:gd name="connsiteY17" fmla="*/ 6352 h 95706"/>
                <a:gd name="connsiteX18" fmla="*/ 1889125 w 2840101"/>
                <a:gd name="connsiteY18" fmla="*/ 92077 h 95706"/>
                <a:gd name="connsiteX19" fmla="*/ 1993900 w 2840101"/>
                <a:gd name="connsiteY19" fmla="*/ 6352 h 95706"/>
                <a:gd name="connsiteX20" fmla="*/ 2098675 w 2840101"/>
                <a:gd name="connsiteY20" fmla="*/ 95252 h 95706"/>
                <a:gd name="connsiteX21" fmla="*/ 2206625 w 2840101"/>
                <a:gd name="connsiteY21" fmla="*/ 6352 h 95706"/>
                <a:gd name="connsiteX22" fmla="*/ 2308225 w 2840101"/>
                <a:gd name="connsiteY22" fmla="*/ 95252 h 95706"/>
                <a:gd name="connsiteX23" fmla="*/ 2422525 w 2840101"/>
                <a:gd name="connsiteY23" fmla="*/ 3177 h 95706"/>
                <a:gd name="connsiteX24" fmla="*/ 2514600 w 2840101"/>
                <a:gd name="connsiteY24" fmla="*/ 92077 h 95706"/>
                <a:gd name="connsiteX25" fmla="*/ 2616200 w 2840101"/>
                <a:gd name="connsiteY25" fmla="*/ 6352 h 95706"/>
                <a:gd name="connsiteX26" fmla="*/ 2724150 w 2840101"/>
                <a:gd name="connsiteY26" fmla="*/ 95252 h 95706"/>
                <a:gd name="connsiteX27" fmla="*/ 2828925 w 2840101"/>
                <a:gd name="connsiteY27" fmla="*/ 41277 h 95706"/>
                <a:gd name="connsiteX28" fmla="*/ 2832100 w 2840101"/>
                <a:gd name="connsiteY28" fmla="*/ 47627 h 95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40101" h="95706">
                  <a:moveTo>
                    <a:pt x="0" y="95252"/>
                  </a:moveTo>
                  <a:cubicBezTo>
                    <a:pt x="38100" y="47627"/>
                    <a:pt x="76200" y="2"/>
                    <a:pt x="111125" y="2"/>
                  </a:cubicBezTo>
                  <a:cubicBezTo>
                    <a:pt x="146050" y="2"/>
                    <a:pt x="174625" y="95252"/>
                    <a:pt x="209550" y="95252"/>
                  </a:cubicBezTo>
                  <a:cubicBezTo>
                    <a:pt x="244475" y="95252"/>
                    <a:pt x="285221" y="2"/>
                    <a:pt x="320675" y="2"/>
                  </a:cubicBezTo>
                  <a:cubicBezTo>
                    <a:pt x="356129" y="2"/>
                    <a:pt x="387879" y="94194"/>
                    <a:pt x="422275" y="95252"/>
                  </a:cubicBezTo>
                  <a:cubicBezTo>
                    <a:pt x="456671" y="96310"/>
                    <a:pt x="491067" y="6881"/>
                    <a:pt x="527050" y="6352"/>
                  </a:cubicBezTo>
                  <a:cubicBezTo>
                    <a:pt x="563033" y="5823"/>
                    <a:pt x="602192" y="92077"/>
                    <a:pt x="638175" y="92077"/>
                  </a:cubicBezTo>
                  <a:cubicBezTo>
                    <a:pt x="674158" y="92077"/>
                    <a:pt x="708554" y="5823"/>
                    <a:pt x="742950" y="6352"/>
                  </a:cubicBezTo>
                  <a:cubicBezTo>
                    <a:pt x="777346" y="6881"/>
                    <a:pt x="810154" y="95781"/>
                    <a:pt x="844550" y="95252"/>
                  </a:cubicBezTo>
                  <a:cubicBezTo>
                    <a:pt x="878946" y="94723"/>
                    <a:pt x="914400" y="3706"/>
                    <a:pt x="949325" y="3177"/>
                  </a:cubicBezTo>
                  <a:cubicBezTo>
                    <a:pt x="984250" y="2648"/>
                    <a:pt x="1018117" y="92077"/>
                    <a:pt x="1054100" y="92077"/>
                  </a:cubicBezTo>
                  <a:cubicBezTo>
                    <a:pt x="1090083" y="92077"/>
                    <a:pt x="1130300" y="2648"/>
                    <a:pt x="1165225" y="3177"/>
                  </a:cubicBezTo>
                  <a:cubicBezTo>
                    <a:pt x="1200150" y="3706"/>
                    <a:pt x="1230313" y="95252"/>
                    <a:pt x="1263650" y="95252"/>
                  </a:cubicBezTo>
                  <a:cubicBezTo>
                    <a:pt x="1296987" y="95252"/>
                    <a:pt x="1330854" y="3177"/>
                    <a:pt x="1365250" y="3177"/>
                  </a:cubicBezTo>
                  <a:cubicBezTo>
                    <a:pt x="1399646" y="3177"/>
                    <a:pt x="1435100" y="95781"/>
                    <a:pt x="1470025" y="95252"/>
                  </a:cubicBezTo>
                  <a:cubicBezTo>
                    <a:pt x="1504950" y="94723"/>
                    <a:pt x="1538817" y="531"/>
                    <a:pt x="1574800" y="2"/>
                  </a:cubicBezTo>
                  <a:cubicBezTo>
                    <a:pt x="1610783" y="-527"/>
                    <a:pt x="1651000" y="91019"/>
                    <a:pt x="1685925" y="92077"/>
                  </a:cubicBezTo>
                  <a:cubicBezTo>
                    <a:pt x="1720850" y="93135"/>
                    <a:pt x="1750483" y="6352"/>
                    <a:pt x="1784350" y="6352"/>
                  </a:cubicBezTo>
                  <a:cubicBezTo>
                    <a:pt x="1818217" y="6352"/>
                    <a:pt x="1854200" y="92077"/>
                    <a:pt x="1889125" y="92077"/>
                  </a:cubicBezTo>
                  <a:cubicBezTo>
                    <a:pt x="1924050" y="92077"/>
                    <a:pt x="1958975" y="5823"/>
                    <a:pt x="1993900" y="6352"/>
                  </a:cubicBezTo>
                  <a:cubicBezTo>
                    <a:pt x="2028825" y="6881"/>
                    <a:pt x="2063221" y="95252"/>
                    <a:pt x="2098675" y="95252"/>
                  </a:cubicBezTo>
                  <a:cubicBezTo>
                    <a:pt x="2134129" y="95252"/>
                    <a:pt x="2171700" y="6352"/>
                    <a:pt x="2206625" y="6352"/>
                  </a:cubicBezTo>
                  <a:cubicBezTo>
                    <a:pt x="2241550" y="6352"/>
                    <a:pt x="2272242" y="95781"/>
                    <a:pt x="2308225" y="95252"/>
                  </a:cubicBezTo>
                  <a:cubicBezTo>
                    <a:pt x="2344208" y="94723"/>
                    <a:pt x="2388129" y="3706"/>
                    <a:pt x="2422525" y="3177"/>
                  </a:cubicBezTo>
                  <a:cubicBezTo>
                    <a:pt x="2456921" y="2648"/>
                    <a:pt x="2482321" y="91548"/>
                    <a:pt x="2514600" y="92077"/>
                  </a:cubicBezTo>
                  <a:cubicBezTo>
                    <a:pt x="2546879" y="92606"/>
                    <a:pt x="2581275" y="5823"/>
                    <a:pt x="2616200" y="6352"/>
                  </a:cubicBezTo>
                  <a:cubicBezTo>
                    <a:pt x="2651125" y="6881"/>
                    <a:pt x="2688696" y="89431"/>
                    <a:pt x="2724150" y="95252"/>
                  </a:cubicBezTo>
                  <a:cubicBezTo>
                    <a:pt x="2759604" y="101073"/>
                    <a:pt x="2810933" y="49214"/>
                    <a:pt x="2828925" y="41277"/>
                  </a:cubicBezTo>
                  <a:cubicBezTo>
                    <a:pt x="2846917" y="33339"/>
                    <a:pt x="2839508" y="40483"/>
                    <a:pt x="2832100" y="47627"/>
                  </a:cubicBezTo>
                </a:path>
              </a:pathLst>
            </a:cu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93" name="Gerade Verbindung mit Pfeil 92"/>
            <p:cNvCxnSpPr/>
            <p:nvPr/>
          </p:nvCxnSpPr>
          <p:spPr>
            <a:xfrm>
              <a:off x="12939326" y="9564326"/>
              <a:ext cx="112745" cy="0"/>
            </a:xfrm>
            <a:prstGeom prst="straightConnector1">
              <a:avLst/>
            </a:prstGeom>
            <a:ln w="38100" cmpd="sng">
              <a:solidFill>
                <a:schemeClr val="accent1"/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6" name="Gerade Verbindung mit Pfeil 95"/>
          <p:cNvCxnSpPr/>
          <p:nvPr/>
        </p:nvCxnSpPr>
        <p:spPr>
          <a:xfrm>
            <a:off x="11867609" y="4005064"/>
            <a:ext cx="862013" cy="0"/>
          </a:xfrm>
          <a:prstGeom prst="straightConnector1">
            <a:avLst/>
          </a:prstGeom>
          <a:ln w="38100" cmpd="dbl">
            <a:solidFill>
              <a:schemeClr val="accent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uppieren 92"/>
          <p:cNvGrpSpPr>
            <a:grpSpLocks noChangeAspect="1"/>
          </p:cNvGrpSpPr>
          <p:nvPr/>
        </p:nvGrpSpPr>
        <p:grpSpPr bwMode="auto">
          <a:xfrm>
            <a:off x="-3034177" y="7508850"/>
            <a:ext cx="503237" cy="503238"/>
            <a:chOff x="9174067" y="8136979"/>
            <a:chExt cx="576064" cy="576000"/>
          </a:xfrm>
        </p:grpSpPr>
        <p:sp>
          <p:nvSpPr>
            <p:cNvPr id="98" name="Rechteck 97"/>
            <p:cNvSpPr/>
            <p:nvPr/>
          </p:nvSpPr>
          <p:spPr>
            <a:xfrm>
              <a:off x="9174067" y="8136979"/>
              <a:ext cx="576064" cy="5760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48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Ellipse 98"/>
            <p:cNvSpPr/>
            <p:nvPr/>
          </p:nvSpPr>
          <p:spPr>
            <a:xfrm>
              <a:off x="9246757" y="8216928"/>
              <a:ext cx="179906" cy="1798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00" name="Ellipse 99"/>
            <p:cNvSpPr/>
            <p:nvPr/>
          </p:nvSpPr>
          <p:spPr>
            <a:xfrm>
              <a:off x="9490266" y="8216928"/>
              <a:ext cx="179906" cy="1798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01" name="Ellipse 100"/>
            <p:cNvSpPr/>
            <p:nvPr/>
          </p:nvSpPr>
          <p:spPr>
            <a:xfrm>
              <a:off x="9246757" y="8451326"/>
              <a:ext cx="179906" cy="1798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02" name="Ellipse 101"/>
            <p:cNvSpPr/>
            <p:nvPr/>
          </p:nvSpPr>
          <p:spPr>
            <a:xfrm>
              <a:off x="9490266" y="8451326"/>
              <a:ext cx="179906" cy="17988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64592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103" name="Textfeld 102"/>
          <p:cNvSpPr txBox="1"/>
          <p:nvPr/>
        </p:nvSpPr>
        <p:spPr>
          <a:xfrm>
            <a:off x="-2463824" y="398667"/>
            <a:ext cx="1944216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Stange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Hütchen</a:t>
            </a:r>
          </a:p>
          <a:p>
            <a:endParaRPr lang="de-DE" dirty="0"/>
          </a:p>
          <a:p>
            <a:r>
              <a:rPr lang="de-DE" dirty="0" smtClean="0"/>
              <a:t>Großer Kasten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Bank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Großes Kastenoberteil</a:t>
            </a:r>
          </a:p>
          <a:p>
            <a:endParaRPr lang="de-DE" dirty="0"/>
          </a:p>
          <a:p>
            <a:r>
              <a:rPr lang="de-DE" dirty="0" smtClean="0"/>
              <a:t>Kleines Kastenoberteil</a:t>
            </a:r>
          </a:p>
          <a:p>
            <a:endParaRPr lang="de-DE" dirty="0"/>
          </a:p>
          <a:p>
            <a:r>
              <a:rPr lang="de-DE" dirty="0" smtClean="0"/>
              <a:t>Matte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Hindernisse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Hindernis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Ballkiste</a:t>
            </a:r>
            <a:endParaRPr lang="de-DE" dirty="0"/>
          </a:p>
        </p:txBody>
      </p:sp>
      <p:sp>
        <p:nvSpPr>
          <p:cNvPr id="104" name="Textfeld 103"/>
          <p:cNvSpPr txBox="1"/>
          <p:nvPr/>
        </p:nvSpPr>
        <p:spPr>
          <a:xfrm>
            <a:off x="11867609" y="-919996"/>
            <a:ext cx="1246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Lehrperson</a:t>
            </a:r>
            <a:endParaRPr lang="de-DE" dirty="0"/>
          </a:p>
        </p:txBody>
      </p:sp>
      <p:cxnSp>
        <p:nvCxnSpPr>
          <p:cNvPr id="159" name="Gerade Verbindung mit Pfeil 158"/>
          <p:cNvCxnSpPr/>
          <p:nvPr/>
        </p:nvCxnSpPr>
        <p:spPr>
          <a:xfrm>
            <a:off x="11801436" y="3140968"/>
            <a:ext cx="862012" cy="0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mit Pfeil 159"/>
          <p:cNvCxnSpPr/>
          <p:nvPr/>
        </p:nvCxnSpPr>
        <p:spPr>
          <a:xfrm>
            <a:off x="11787400" y="2564904"/>
            <a:ext cx="862012" cy="0"/>
          </a:xfrm>
          <a:prstGeom prst="straightConnector1">
            <a:avLst/>
          </a:prstGeom>
          <a:ln w="38100" cmpd="sng">
            <a:solidFill>
              <a:schemeClr val="accent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37"/>
          <p:cNvSpPr>
            <a:spLocks noChangeAspect="1"/>
          </p:cNvSpPr>
          <p:nvPr/>
        </p:nvSpPr>
        <p:spPr>
          <a:xfrm>
            <a:off x="10948086" y="502435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DA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62" name="Oval 38"/>
          <p:cNvSpPr>
            <a:spLocks noChangeAspect="1"/>
          </p:cNvSpPr>
          <p:nvPr/>
        </p:nvSpPr>
        <p:spPr>
          <a:xfrm>
            <a:off x="10948086" y="480602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ST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63" name="Oval 41"/>
          <p:cNvSpPr>
            <a:spLocks noChangeAspect="1"/>
          </p:cNvSpPr>
          <p:nvPr/>
        </p:nvSpPr>
        <p:spPr>
          <a:xfrm>
            <a:off x="10948086" y="5460484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err="1" smtClean="0">
                <a:solidFill>
                  <a:schemeClr val="tx1"/>
                </a:solidFill>
              </a:rPr>
              <a:t>Av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64" name="Oval 42"/>
          <p:cNvSpPr>
            <a:spLocks noChangeAspect="1"/>
          </p:cNvSpPr>
          <p:nvPr/>
        </p:nvSpPr>
        <p:spPr>
          <a:xfrm>
            <a:off x="10948086" y="567487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A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65" name="Oval 44"/>
          <p:cNvSpPr>
            <a:spLocks noChangeAspect="1"/>
          </p:cNvSpPr>
          <p:nvPr/>
        </p:nvSpPr>
        <p:spPr>
          <a:xfrm>
            <a:off x="10948086" y="589473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tx1"/>
                </a:solidFill>
              </a:rPr>
              <a:t>L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66" name="Oval 45"/>
          <p:cNvSpPr>
            <a:spLocks noChangeAspect="1"/>
          </p:cNvSpPr>
          <p:nvPr/>
        </p:nvSpPr>
        <p:spPr>
          <a:xfrm>
            <a:off x="10948086" y="611788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000" dirty="0">
              <a:solidFill>
                <a:schemeClr val="tx1"/>
              </a:solidFill>
            </a:endParaRPr>
          </a:p>
        </p:txBody>
      </p:sp>
      <p:sp>
        <p:nvSpPr>
          <p:cNvPr id="167" name="Oval 48"/>
          <p:cNvSpPr>
            <a:spLocks noChangeAspect="1"/>
          </p:cNvSpPr>
          <p:nvPr/>
        </p:nvSpPr>
        <p:spPr>
          <a:xfrm>
            <a:off x="10948086" y="6548742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2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68" name="Oval 49"/>
          <p:cNvSpPr>
            <a:spLocks noChangeAspect="1"/>
          </p:cNvSpPr>
          <p:nvPr/>
        </p:nvSpPr>
        <p:spPr>
          <a:xfrm>
            <a:off x="10948086" y="5242536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de-DE" sz="800" dirty="0" smtClean="0">
                <a:solidFill>
                  <a:schemeClr val="tx1"/>
                </a:solidFill>
              </a:rPr>
              <a:t>AA</a:t>
            </a:r>
            <a:endParaRPr lang="de-DE" sz="800" dirty="0">
              <a:solidFill>
                <a:schemeClr val="tx1"/>
              </a:solidFill>
            </a:endParaRPr>
          </a:p>
        </p:txBody>
      </p:sp>
      <p:sp>
        <p:nvSpPr>
          <p:cNvPr id="169" name="Oval 50"/>
          <p:cNvSpPr>
            <a:spLocks noChangeAspect="1"/>
          </p:cNvSpPr>
          <p:nvPr/>
        </p:nvSpPr>
        <p:spPr>
          <a:xfrm>
            <a:off x="10948086" y="6334187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1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70" name="Oval 37"/>
          <p:cNvSpPr>
            <a:spLocks noChangeAspect="1"/>
          </p:cNvSpPr>
          <p:nvPr/>
        </p:nvSpPr>
        <p:spPr>
          <a:xfrm>
            <a:off x="10552022" y="5027241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DA</a:t>
            </a:r>
            <a:endParaRPr lang="de-DE" sz="600" dirty="0">
              <a:solidFill>
                <a:schemeClr val="bg1"/>
              </a:solidFill>
            </a:endParaRPr>
          </a:p>
        </p:txBody>
      </p:sp>
      <p:sp>
        <p:nvSpPr>
          <p:cNvPr id="171" name="Oval 38"/>
          <p:cNvSpPr>
            <a:spLocks noChangeAspect="1"/>
          </p:cNvSpPr>
          <p:nvPr/>
        </p:nvSpPr>
        <p:spPr>
          <a:xfrm>
            <a:off x="10548752" y="4810313"/>
            <a:ext cx="183270" cy="18327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ST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72" name="Oval 41"/>
          <p:cNvSpPr>
            <a:spLocks noChangeAspect="1"/>
          </p:cNvSpPr>
          <p:nvPr/>
        </p:nvSpPr>
        <p:spPr>
          <a:xfrm>
            <a:off x="10552022" y="5463372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err="1" smtClean="0">
                <a:solidFill>
                  <a:schemeClr val="bg1"/>
                </a:solidFill>
              </a:rPr>
              <a:t>Av</a:t>
            </a:r>
            <a:endParaRPr lang="de-DE" sz="600" dirty="0">
              <a:solidFill>
                <a:schemeClr val="bg1"/>
              </a:solidFill>
            </a:endParaRPr>
          </a:p>
        </p:txBody>
      </p:sp>
      <p:sp>
        <p:nvSpPr>
          <p:cNvPr id="173" name="Oval 42"/>
          <p:cNvSpPr>
            <a:spLocks noChangeAspect="1"/>
          </p:cNvSpPr>
          <p:nvPr/>
        </p:nvSpPr>
        <p:spPr>
          <a:xfrm>
            <a:off x="10552022" y="567776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A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74" name="Oval 44"/>
          <p:cNvSpPr>
            <a:spLocks noChangeAspect="1"/>
          </p:cNvSpPr>
          <p:nvPr/>
        </p:nvSpPr>
        <p:spPr>
          <a:xfrm>
            <a:off x="10552022" y="589761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L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75" name="Oval 45"/>
          <p:cNvSpPr>
            <a:spLocks noChangeAspect="1"/>
          </p:cNvSpPr>
          <p:nvPr/>
        </p:nvSpPr>
        <p:spPr>
          <a:xfrm>
            <a:off x="10552022" y="6120777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76" name="Oval 48"/>
          <p:cNvSpPr>
            <a:spLocks noChangeAspect="1"/>
          </p:cNvSpPr>
          <p:nvPr/>
        </p:nvSpPr>
        <p:spPr>
          <a:xfrm>
            <a:off x="10552022" y="655163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7" name="Oval 49"/>
          <p:cNvSpPr>
            <a:spLocks noChangeAspect="1"/>
          </p:cNvSpPr>
          <p:nvPr/>
        </p:nvSpPr>
        <p:spPr>
          <a:xfrm>
            <a:off x="10552022" y="5245422"/>
            <a:ext cx="180000" cy="18000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AA</a:t>
            </a:r>
            <a:endParaRPr lang="de-DE" sz="400" dirty="0">
              <a:solidFill>
                <a:schemeClr val="bg1"/>
              </a:solidFill>
            </a:endParaRPr>
          </a:p>
        </p:txBody>
      </p:sp>
      <p:sp>
        <p:nvSpPr>
          <p:cNvPr id="178" name="Oval 50"/>
          <p:cNvSpPr>
            <a:spLocks noChangeAspect="1"/>
          </p:cNvSpPr>
          <p:nvPr/>
        </p:nvSpPr>
        <p:spPr>
          <a:xfrm>
            <a:off x="10552022" y="6337075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79" name="Oval 48"/>
          <p:cNvSpPr>
            <a:spLocks noChangeAspect="1"/>
          </p:cNvSpPr>
          <p:nvPr/>
        </p:nvSpPr>
        <p:spPr>
          <a:xfrm>
            <a:off x="10552022" y="6768000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80" name="Oval 48"/>
          <p:cNvSpPr>
            <a:spLocks noChangeAspect="1"/>
          </p:cNvSpPr>
          <p:nvPr/>
        </p:nvSpPr>
        <p:spPr>
          <a:xfrm>
            <a:off x="10552022" y="6987866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bg1"/>
                </a:solidFill>
              </a:rPr>
              <a:t>4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81" name="Oval 48"/>
          <p:cNvSpPr>
            <a:spLocks noChangeAspect="1"/>
          </p:cNvSpPr>
          <p:nvPr/>
        </p:nvSpPr>
        <p:spPr>
          <a:xfrm>
            <a:off x="10555292" y="7205969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bg1"/>
                </a:solidFill>
              </a:rPr>
              <a:t>5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82" name="Oval 48"/>
          <p:cNvSpPr>
            <a:spLocks noChangeAspect="1"/>
          </p:cNvSpPr>
          <p:nvPr/>
        </p:nvSpPr>
        <p:spPr>
          <a:xfrm>
            <a:off x="10555292" y="7423613"/>
            <a:ext cx="180000" cy="180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4985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bg1"/>
                </a:solidFill>
              </a:rPr>
              <a:t>6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83" name="Oval 50"/>
          <p:cNvSpPr>
            <a:spLocks noChangeAspect="1"/>
          </p:cNvSpPr>
          <p:nvPr/>
        </p:nvSpPr>
        <p:spPr>
          <a:xfrm>
            <a:off x="10948086" y="6768000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3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84" name="Oval 50"/>
          <p:cNvSpPr>
            <a:spLocks noChangeAspect="1"/>
          </p:cNvSpPr>
          <p:nvPr/>
        </p:nvSpPr>
        <p:spPr>
          <a:xfrm>
            <a:off x="10954974" y="6987866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5" name="Oval 50"/>
          <p:cNvSpPr>
            <a:spLocks noChangeAspect="1"/>
          </p:cNvSpPr>
          <p:nvPr/>
        </p:nvSpPr>
        <p:spPr>
          <a:xfrm>
            <a:off x="10962594" y="720596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5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86" name="Oval 50"/>
          <p:cNvSpPr>
            <a:spLocks noChangeAspect="1"/>
          </p:cNvSpPr>
          <p:nvPr/>
        </p:nvSpPr>
        <p:spPr>
          <a:xfrm>
            <a:off x="10962594" y="742361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18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100" dirty="0" smtClean="0">
                <a:solidFill>
                  <a:schemeClr val="tx1"/>
                </a:solidFill>
              </a:rPr>
              <a:t>6</a:t>
            </a:r>
            <a:endParaRPr lang="de-DE" sz="1100" dirty="0">
              <a:solidFill>
                <a:schemeClr val="tx1"/>
              </a:solidFill>
            </a:endParaRPr>
          </a:p>
        </p:txBody>
      </p:sp>
      <p:pic>
        <p:nvPicPr>
          <p:cNvPr id="6" name="Grafik 5">
            <a:hlinkClick r:id="rId4"/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08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ristian-KNSU PowerPoint 2007_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Christian-KNSU PowerPoint 2007_Vorlage</Template>
  <TotalTime>0</TotalTime>
  <Words>218</Words>
  <Application>Microsoft Office PowerPoint</Application>
  <PresentationFormat>A4-Papier (210 x 297 mm)</PresentationFormat>
  <Paragraphs>269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Nottke</vt:lpstr>
      <vt:lpstr>Times New Roman</vt:lpstr>
      <vt:lpstr>Christian-KNSU PowerPoint 2007_Vorlage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Acer</dc:creator>
  <cp:lastModifiedBy>iwm</cp:lastModifiedBy>
  <cp:revision>85</cp:revision>
  <cp:lastPrinted>2015-12-22T11:42:47Z</cp:lastPrinted>
  <dcterms:created xsi:type="dcterms:W3CDTF">2015-12-15T22:51:18Z</dcterms:created>
  <dcterms:modified xsi:type="dcterms:W3CDTF">2017-05-16T11:55:43Z</dcterms:modified>
</cp:coreProperties>
</file>